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0" r:id="rId14"/>
    <p:sldId id="269" r:id="rId15"/>
    <p:sldId id="271" r:id="rId16"/>
    <p:sldId id="2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4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D4A040-14DC-0140-8078-AB12156FB7F6}" type="datetimeFigureOut">
              <a:rPr lang="en-US" smtClean="0"/>
              <a:t>4/17/14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72EB31-6BCD-C74C-9A80-AE76828E156C}" type="slidenum">
              <a:rPr lang="en-US" smtClean="0"/>
              <a:t>‹#›</a:t>
            </a:fld>
            <a:endParaRPr lang="en-US"/>
          </a:p>
        </p:txBody>
      </p:sp>
    </p:spTree>
    <p:extLst>
      <p:ext uri="{BB962C8B-B14F-4D97-AF65-F5344CB8AC3E}">
        <p14:creationId xmlns:p14="http://schemas.microsoft.com/office/powerpoint/2010/main" val="14410123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2EB31-6BCD-C74C-9A80-AE76828E156C}" type="slidenum">
              <a:rPr lang="en-US" smtClean="0"/>
              <a:t>8</a:t>
            </a:fld>
            <a:endParaRPr lang="en-US"/>
          </a:p>
        </p:txBody>
      </p:sp>
    </p:spTree>
    <p:extLst>
      <p:ext uri="{BB962C8B-B14F-4D97-AF65-F5344CB8AC3E}">
        <p14:creationId xmlns:p14="http://schemas.microsoft.com/office/powerpoint/2010/main" val="105901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D668E40-0287-8A43-8F8D-8FE05717F9DD}" type="datetimeFigureOut">
              <a:rPr lang="en-US" smtClean="0"/>
              <a:t>4/17/14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D668E40-0287-8A43-8F8D-8FE05717F9DD}" type="datetimeFigureOut">
              <a:rPr lang="en-US" smtClean="0"/>
              <a:t>4/17/14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786F8-E762-1E43-A04E-96AEF70FC053}"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D668E40-0287-8A43-8F8D-8FE05717F9DD}" type="datetimeFigureOut">
              <a:rPr lang="en-US" smtClean="0"/>
              <a:t>4/17/14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786F8-E762-1E43-A04E-96AEF70FC05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D668E40-0287-8A43-8F8D-8FE05717F9DD}" type="datetimeFigureOut">
              <a:rPr lang="en-US" smtClean="0"/>
              <a:t>4/17/14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786F8-E762-1E43-A04E-96AEF70FC05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D668E40-0287-8A43-8F8D-8FE05717F9DD}" type="datetimeFigureOut">
              <a:rPr lang="en-US" smtClean="0"/>
              <a:t>4/17/14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D668E40-0287-8A43-8F8D-8FE05717F9DD}" type="datetimeFigureOut">
              <a:rPr lang="en-US" smtClean="0"/>
              <a:t>4/17/14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66C786F8-E762-1E43-A04E-96AEF70FC053}"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668E40-0287-8A43-8F8D-8FE05717F9DD}" type="datetimeFigureOut">
              <a:rPr lang="en-US" smtClean="0"/>
              <a:t>4/17/14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786F8-E762-1E43-A04E-96AEF70FC053}"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D668E40-0287-8A43-8F8D-8FE05717F9DD}" type="datetimeFigureOut">
              <a:rPr lang="en-US" smtClean="0"/>
              <a:t>4/17/14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66C786F8-E762-1E43-A04E-96AEF70FC053}"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D668E40-0287-8A43-8F8D-8FE05717F9DD}" type="datetimeFigureOut">
              <a:rPr lang="en-US" smtClean="0"/>
              <a:t>4/17/14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66C786F8-E762-1E43-A04E-96AEF70FC053}"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D668E40-0287-8A43-8F8D-8FE05717F9DD}" type="datetimeFigureOut">
              <a:rPr lang="en-US" smtClean="0"/>
              <a:t>4/17/14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66C786F8-E762-1E43-A04E-96AEF70FC053}"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D668E40-0287-8A43-8F8D-8FE05717F9DD}" type="datetimeFigureOut">
              <a:rPr lang="en-US" smtClean="0"/>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786F8-E762-1E43-A04E-96AEF70FC0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D668E40-0287-8A43-8F8D-8FE05717F9DD}" type="datetimeFigureOut">
              <a:rPr lang="en-US" smtClean="0"/>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786F8-E762-1E43-A04E-96AEF70FC053}"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D668E40-0287-8A43-8F8D-8FE05717F9DD}" type="datetimeFigureOut">
              <a:rPr lang="en-US" smtClean="0"/>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786F8-E762-1E43-A04E-96AEF70FC053}"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D668E40-0287-8A43-8F8D-8FE05717F9DD}" type="datetimeFigureOut">
              <a:rPr lang="en-US" smtClean="0"/>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786F8-E762-1E43-A04E-96AEF70FC053}"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D668E40-0287-8A43-8F8D-8FE05717F9DD}" type="datetimeFigureOut">
              <a:rPr lang="en-US" smtClean="0"/>
              <a:t>4/17/14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D668E40-0287-8A43-8F8D-8FE05717F9DD}" type="datetimeFigureOut">
              <a:rPr lang="en-US" smtClean="0"/>
              <a:t>4/17/14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66C786F8-E762-1E43-A04E-96AEF70FC053}"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D668E40-0287-8A43-8F8D-8FE05717F9DD}" type="datetimeFigureOut">
              <a:rPr lang="en-US" smtClean="0"/>
              <a:t>4/17/14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786F8-E762-1E43-A04E-96AEF70FC0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D668E40-0287-8A43-8F8D-8FE05717F9DD}" type="datetimeFigureOut">
              <a:rPr lang="en-US" smtClean="0"/>
              <a:t>4/17/14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786F8-E762-1E43-A04E-96AEF70FC053}"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D668E40-0287-8A43-8F8D-8FE05717F9DD}" type="datetimeFigureOut">
              <a:rPr lang="en-US" smtClean="0"/>
              <a:t>4/17/14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66C786F8-E762-1E43-A04E-96AEF70FC05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D668E40-0287-8A43-8F8D-8FE05717F9DD}" type="datetimeFigureOut">
              <a:rPr lang="en-US" smtClean="0"/>
              <a:t>4/17/14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786F8-E762-1E43-A04E-96AEF70FC053}"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CD668E40-0287-8A43-8F8D-8FE05717F9DD}" type="datetimeFigureOut">
              <a:rPr lang="en-US" smtClean="0"/>
              <a:t>4/17/14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66C786F8-E762-1E43-A04E-96AEF70FC05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7.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5.pn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9.pn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www.rxlist.com/script/main/art.asp?articlekey=591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www.rxlist.com/script/main/art.asp?articlekey=4033" TargetMode="External"/><Relationship Id="rId3" Type="http://schemas.openxmlformats.org/officeDocument/2006/relationships/hyperlink" Target="http://www.rxlist.com/script/main/art.asp?articlekey=591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XANAX</a:t>
            </a:r>
            <a:endParaRPr lang="en-US" dirty="0"/>
          </a:p>
        </p:txBody>
      </p:sp>
      <p:sp>
        <p:nvSpPr>
          <p:cNvPr id="3" name="Subtitle 2"/>
          <p:cNvSpPr>
            <a:spLocks noGrp="1"/>
          </p:cNvSpPr>
          <p:nvPr>
            <p:ph type="subTitle" idx="1"/>
          </p:nvPr>
        </p:nvSpPr>
        <p:spPr/>
        <p:txBody>
          <a:bodyPr>
            <a:normAutofit/>
          </a:bodyPr>
          <a:lstStyle/>
          <a:p>
            <a:r>
              <a:rPr lang="en-US" sz="1600" b="1" dirty="0" smtClean="0"/>
              <a:t>Dallas Bradley</a:t>
            </a:r>
          </a:p>
          <a:p>
            <a:r>
              <a:rPr lang="en-US" sz="1600" b="1" dirty="0" smtClean="0"/>
              <a:t>Psychiatric Mental Health- NUR 3080</a:t>
            </a:r>
            <a:endParaRPr lang="en-US" sz="1600" b="1" dirty="0"/>
          </a:p>
        </p:txBody>
      </p:sp>
      <p:pic>
        <p:nvPicPr>
          <p:cNvPr id="4" name="Picture 3" descr="mu logo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08" y="224692"/>
            <a:ext cx="4230077" cy="1143000"/>
          </a:xfrm>
          <a:prstGeom prst="rect">
            <a:avLst/>
          </a:prstGeom>
        </p:spPr>
      </p:pic>
      <p:pic>
        <p:nvPicPr>
          <p:cNvPr id="5" name="Picture 4"/>
          <p:cNvPicPr>
            <a:picLocks noChangeAspect="1"/>
          </p:cNvPicPr>
          <p:nvPr/>
        </p:nvPicPr>
        <p:blipFill>
          <a:blip r:embed="rId3"/>
          <a:stretch>
            <a:fillRect/>
          </a:stretch>
        </p:blipFill>
        <p:spPr>
          <a:xfrm>
            <a:off x="4722448" y="2481382"/>
            <a:ext cx="1862015" cy="1856155"/>
          </a:xfrm>
          <a:prstGeom prst="rect">
            <a:avLst/>
          </a:prstGeom>
          <a:ln w="28575" cmpd="sng">
            <a:solidFill>
              <a:schemeClr val="bg1"/>
            </a:solidFill>
          </a:ln>
        </p:spPr>
      </p:pic>
    </p:spTree>
    <p:extLst>
      <p:ext uri="{BB962C8B-B14F-4D97-AF65-F5344CB8AC3E}">
        <p14:creationId xmlns:p14="http://schemas.microsoft.com/office/powerpoint/2010/main" val="13551209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555" y="228600"/>
            <a:ext cx="3507844" cy="806938"/>
          </a:xfrm>
        </p:spPr>
        <p:txBody>
          <a:bodyPr>
            <a:normAutofit/>
          </a:bodyPr>
          <a:lstStyle/>
          <a:p>
            <a:r>
              <a:rPr lang="en-US" sz="3600" dirty="0" smtClean="0"/>
              <a:t>Side Effects:</a:t>
            </a:r>
            <a:endParaRPr lang="en-US" sz="3600" dirty="0"/>
          </a:p>
        </p:txBody>
      </p:sp>
      <p:sp>
        <p:nvSpPr>
          <p:cNvPr id="3" name="Text Placeholder 2"/>
          <p:cNvSpPr>
            <a:spLocks noGrp="1"/>
          </p:cNvSpPr>
          <p:nvPr>
            <p:ph type="body" sz="half" idx="2"/>
          </p:nvPr>
        </p:nvSpPr>
        <p:spPr>
          <a:xfrm>
            <a:off x="381095" y="1309070"/>
            <a:ext cx="4015304" cy="4904154"/>
          </a:xfrm>
        </p:spPr>
        <p:txBody>
          <a:bodyPr>
            <a:normAutofit/>
          </a:bodyPr>
          <a:lstStyle/>
          <a:p>
            <a:r>
              <a:rPr lang="en-US" sz="2000" u="sng" dirty="0" smtClean="0"/>
              <a:t>CNS:</a:t>
            </a:r>
          </a:p>
          <a:p>
            <a:pPr marL="285750" indent="-285750">
              <a:buFont typeface="Arial"/>
              <a:buChar char="•"/>
            </a:pPr>
            <a:r>
              <a:rPr lang="en-US" sz="1600" dirty="0" smtClean="0"/>
              <a:t>Dizziness, drowsiness, lethargy, confusion, hangover, headache, mental depression, paradoxical excitation</a:t>
            </a:r>
            <a:endParaRPr lang="en-US" dirty="0" smtClean="0"/>
          </a:p>
          <a:p>
            <a:r>
              <a:rPr lang="en-US" sz="2000" u="sng" dirty="0" smtClean="0"/>
              <a:t>EENT:</a:t>
            </a:r>
          </a:p>
          <a:p>
            <a:r>
              <a:rPr lang="en-US" dirty="0" smtClean="0"/>
              <a:t>      </a:t>
            </a:r>
            <a:r>
              <a:rPr lang="en-US" sz="1600" dirty="0" smtClean="0"/>
              <a:t>Blurred vision</a:t>
            </a:r>
          </a:p>
          <a:p>
            <a:r>
              <a:rPr lang="en-US" sz="2000" u="sng" dirty="0" smtClean="0"/>
              <a:t>GI:</a:t>
            </a:r>
          </a:p>
          <a:p>
            <a:r>
              <a:rPr lang="en-US" dirty="0"/>
              <a:t> </a:t>
            </a:r>
            <a:r>
              <a:rPr lang="en-US" dirty="0" smtClean="0"/>
              <a:t>   </a:t>
            </a:r>
            <a:r>
              <a:rPr lang="en-US" sz="1600" dirty="0" smtClean="0"/>
              <a:t>  Constipation, diarrhea, nausea, </a:t>
            </a:r>
          </a:p>
          <a:p>
            <a:r>
              <a:rPr lang="en-US" sz="1600" dirty="0"/>
              <a:t> </a:t>
            </a:r>
            <a:r>
              <a:rPr lang="en-US" sz="1600" dirty="0" smtClean="0"/>
              <a:t>     vomiting, weight gain</a:t>
            </a:r>
          </a:p>
          <a:p>
            <a:r>
              <a:rPr lang="en-US" sz="2000" u="sng" dirty="0" err="1" smtClean="0"/>
              <a:t>Derm</a:t>
            </a:r>
            <a:r>
              <a:rPr lang="en-US" sz="2000" u="sng" dirty="0" smtClean="0"/>
              <a:t>:</a:t>
            </a:r>
          </a:p>
          <a:p>
            <a:r>
              <a:rPr lang="en-US" dirty="0"/>
              <a:t> </a:t>
            </a:r>
            <a:r>
              <a:rPr lang="en-US" dirty="0" smtClean="0"/>
              <a:t>  </a:t>
            </a:r>
            <a:r>
              <a:rPr lang="en-US" sz="1600" dirty="0" smtClean="0"/>
              <a:t>    Rash</a:t>
            </a:r>
          </a:p>
          <a:p>
            <a:r>
              <a:rPr lang="en-US" sz="2000" u="sng" dirty="0" smtClean="0"/>
              <a:t>Misc.:</a:t>
            </a:r>
          </a:p>
          <a:p>
            <a:r>
              <a:rPr lang="en-US" dirty="0"/>
              <a:t> </a:t>
            </a:r>
            <a:r>
              <a:rPr lang="en-US" dirty="0" smtClean="0"/>
              <a:t>      </a:t>
            </a:r>
            <a:r>
              <a:rPr lang="en-US" sz="1600" dirty="0" smtClean="0"/>
              <a:t>Physical dependence, psychological </a:t>
            </a:r>
          </a:p>
          <a:p>
            <a:r>
              <a:rPr lang="en-US" sz="1600" dirty="0" smtClean="0"/>
              <a:t>      dependence, tolerance</a:t>
            </a:r>
            <a:endParaRPr lang="en-US" sz="1600" dirty="0"/>
          </a:p>
        </p:txBody>
      </p:sp>
      <p:pic>
        <p:nvPicPr>
          <p:cNvPr id="9" name="Picture Placeholder 8"/>
          <p:cNvPicPr>
            <a:picLocks noGrp="1" noChangeAspect="1"/>
          </p:cNvPicPr>
          <p:nvPr>
            <p:ph type="pic" sz="quarter" idx="13"/>
          </p:nvPr>
        </p:nvPicPr>
        <p:blipFill>
          <a:blip r:embed="rId2"/>
          <a:srcRect t="16902" b="16902"/>
          <a:stretch>
            <a:fillRect/>
          </a:stretch>
        </p:blipFill>
        <p:spPr>
          <a:xfrm>
            <a:off x="4604850" y="2381662"/>
            <a:ext cx="2057400" cy="2039112"/>
          </a:xfrm>
        </p:spPr>
      </p:pic>
      <p:pic>
        <p:nvPicPr>
          <p:cNvPr id="7" name="Picture Placeholder 6"/>
          <p:cNvPicPr>
            <a:picLocks noGrp="1" noChangeAspect="1"/>
          </p:cNvPicPr>
          <p:nvPr>
            <p:ph type="pic" sz="quarter" idx="14"/>
          </p:nvPr>
        </p:nvPicPr>
        <p:blipFill>
          <a:blip r:embed="rId3"/>
          <a:srcRect l="15725" r="15725"/>
          <a:stretch>
            <a:fillRect/>
          </a:stretch>
        </p:blipFill>
        <p:spPr>
          <a:xfrm>
            <a:off x="4604850" y="228600"/>
            <a:ext cx="2057400" cy="2039112"/>
          </a:xfrm>
        </p:spPr>
      </p:pic>
      <p:pic>
        <p:nvPicPr>
          <p:cNvPr id="8" name="Picture Placeholder 7"/>
          <p:cNvPicPr>
            <a:picLocks noGrp="1" noChangeAspect="1"/>
          </p:cNvPicPr>
          <p:nvPr>
            <p:ph type="pic" sz="quarter" idx="15"/>
          </p:nvPr>
        </p:nvPicPr>
        <p:blipFill>
          <a:blip r:embed="rId4"/>
          <a:srcRect l="13131" r="13131"/>
          <a:stretch>
            <a:fillRect/>
          </a:stretch>
        </p:blipFill>
        <p:spPr/>
      </p:pic>
    </p:spTree>
    <p:extLst>
      <p:ext uri="{BB962C8B-B14F-4D97-AF65-F5344CB8AC3E}">
        <p14:creationId xmlns:p14="http://schemas.microsoft.com/office/powerpoint/2010/main" val="33792375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555" y="283308"/>
            <a:ext cx="5672106" cy="605692"/>
          </a:xfrm>
        </p:spPr>
        <p:txBody>
          <a:bodyPr>
            <a:noAutofit/>
          </a:bodyPr>
          <a:lstStyle/>
          <a:p>
            <a:r>
              <a:rPr lang="en-US" sz="2800" dirty="0" smtClean="0"/>
              <a:t>Contraindications/Precautions</a:t>
            </a:r>
            <a:endParaRPr lang="en-US" sz="2800" dirty="0"/>
          </a:p>
        </p:txBody>
      </p:sp>
      <p:sp>
        <p:nvSpPr>
          <p:cNvPr id="3" name="Text Placeholder 2"/>
          <p:cNvSpPr>
            <a:spLocks noGrp="1"/>
          </p:cNvSpPr>
          <p:nvPr>
            <p:ph type="body" sz="half" idx="2"/>
          </p:nvPr>
        </p:nvSpPr>
        <p:spPr>
          <a:xfrm>
            <a:off x="381094" y="889000"/>
            <a:ext cx="6179566" cy="5685536"/>
          </a:xfrm>
        </p:spPr>
        <p:txBody>
          <a:bodyPr>
            <a:normAutofit/>
          </a:bodyPr>
          <a:lstStyle/>
          <a:p>
            <a:r>
              <a:rPr lang="en-US" sz="1800" b="1" u="sng" dirty="0" smtClean="0"/>
              <a:t>Contraindicated in: </a:t>
            </a:r>
          </a:p>
          <a:p>
            <a:r>
              <a:rPr lang="en-US" sz="1600" dirty="0" smtClean="0"/>
              <a:t>Hypersensitivity; cross-sensitivity with other benzodiazepines may exist; pre-existing CNS depression; Severe uncontrolled pain; Angle-closure glaucoma; obstructive sleep apnea or pulmonary disease; concurrent use with </a:t>
            </a:r>
            <a:r>
              <a:rPr lang="en-US" sz="1600" dirty="0" err="1" smtClean="0"/>
              <a:t>itraconazole</a:t>
            </a:r>
            <a:r>
              <a:rPr lang="en-US" sz="1600" dirty="0" smtClean="0"/>
              <a:t> or ketoconazole.</a:t>
            </a:r>
          </a:p>
          <a:p>
            <a:r>
              <a:rPr lang="en-US" sz="1600" dirty="0"/>
              <a:t>	</a:t>
            </a:r>
            <a:r>
              <a:rPr lang="en-US" sz="1800" b="1" u="sng" dirty="0" smtClean="0"/>
              <a:t>Ob/Lactation</a:t>
            </a:r>
            <a:r>
              <a:rPr lang="en-US" sz="1600" dirty="0" smtClean="0"/>
              <a:t>: Use in pregnancy or lactation may cause CNS 	depression, flaccidity, feeding difficulties, and seizures in 	infant.</a:t>
            </a:r>
          </a:p>
          <a:p>
            <a:r>
              <a:rPr lang="en-US" sz="1600" b="1" u="sng" dirty="0" smtClean="0"/>
              <a:t>USE CAUTIOUSLY IN</a:t>
            </a:r>
            <a:r>
              <a:rPr lang="en-US" sz="1600" dirty="0" smtClean="0"/>
              <a:t>:  Renal impairment; hepatic impairment; concurrent use with </a:t>
            </a:r>
            <a:r>
              <a:rPr lang="en-US" sz="1600" dirty="0" err="1" smtClean="0"/>
              <a:t>nefazodone</a:t>
            </a:r>
            <a:r>
              <a:rPr lang="en-US" sz="1600" dirty="0" smtClean="0"/>
              <a:t>, fluvoxamine, cimetidine, fluoxetine, hormonal contraceptives, </a:t>
            </a:r>
            <a:r>
              <a:rPr lang="en-US" sz="1600" dirty="0" err="1" smtClean="0"/>
              <a:t>diltiazem</a:t>
            </a:r>
            <a:r>
              <a:rPr lang="en-US" sz="1600" dirty="0" smtClean="0"/>
              <a:t>, isoniazid, erythromycin, clarithromycin, or grapefruit juice. History of suicide attempt or alcohol/drug dependence, debilitated patients</a:t>
            </a:r>
          </a:p>
          <a:p>
            <a:r>
              <a:rPr lang="en-US" sz="1600" dirty="0"/>
              <a:t>	</a:t>
            </a:r>
            <a:r>
              <a:rPr lang="en-US" sz="1600" b="1" u="sng" dirty="0" smtClean="0"/>
              <a:t>Pediatrics</a:t>
            </a:r>
            <a:r>
              <a:rPr lang="en-US" sz="1600" dirty="0" smtClean="0"/>
              <a:t>: Safety and efficacy not established; if absolutely 	necessary, very low dosage and frequent monitoring required.</a:t>
            </a:r>
          </a:p>
          <a:p>
            <a:endParaRPr lang="en-US" sz="1600" dirty="0" smtClean="0"/>
          </a:p>
          <a:p>
            <a:r>
              <a:rPr lang="en-US" sz="1600" dirty="0"/>
              <a:t>	</a:t>
            </a:r>
            <a:r>
              <a:rPr lang="en-US" sz="1600" b="1" u="sng" dirty="0" smtClean="0"/>
              <a:t>Geriatrics</a:t>
            </a:r>
            <a:r>
              <a:rPr lang="en-US" sz="1600" dirty="0" smtClean="0"/>
              <a:t>: Appears on BEERS list. Elderly patients have 	higher sensitivity to benzodiazepines; associated with 	increased risk of falls and excessive CNS effects (lower dose 	required)</a:t>
            </a:r>
          </a:p>
          <a:p>
            <a:endParaRPr lang="en-US" dirty="0"/>
          </a:p>
        </p:txBody>
      </p:sp>
      <p:pic>
        <p:nvPicPr>
          <p:cNvPr id="7" name="Picture Placeholder 6"/>
          <p:cNvPicPr>
            <a:picLocks noGrp="1" noChangeAspect="1"/>
          </p:cNvPicPr>
          <p:nvPr>
            <p:ph type="pic" sz="quarter" idx="13"/>
          </p:nvPr>
        </p:nvPicPr>
        <p:blipFill>
          <a:blip r:embed="rId2"/>
          <a:srcRect t="8039" b="8039"/>
          <a:stretch>
            <a:fillRect/>
          </a:stretch>
        </p:blipFill>
        <p:spPr/>
      </p:pic>
      <p:pic>
        <p:nvPicPr>
          <p:cNvPr id="6" name="Picture Placeholder 5"/>
          <p:cNvPicPr>
            <a:picLocks noGrp="1" noChangeAspect="1"/>
          </p:cNvPicPr>
          <p:nvPr>
            <p:ph type="pic" sz="quarter" idx="14"/>
          </p:nvPr>
        </p:nvPicPr>
        <p:blipFill>
          <a:blip r:embed="rId3"/>
          <a:srcRect t="16975" b="16975"/>
          <a:stretch>
            <a:fillRect/>
          </a:stretch>
        </p:blipFill>
        <p:spPr/>
      </p:pic>
    </p:spTree>
    <p:extLst>
      <p:ext uri="{BB962C8B-B14F-4D97-AF65-F5344CB8AC3E}">
        <p14:creationId xmlns:p14="http://schemas.microsoft.com/office/powerpoint/2010/main" val="2516975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31" y="293077"/>
            <a:ext cx="5324677" cy="666262"/>
          </a:xfrm>
        </p:spPr>
        <p:txBody>
          <a:bodyPr>
            <a:normAutofit/>
          </a:bodyPr>
          <a:lstStyle/>
          <a:p>
            <a:r>
              <a:rPr lang="en-US" sz="3200" dirty="0" smtClean="0"/>
              <a:t>Nursing Considerations:</a:t>
            </a:r>
            <a:endParaRPr lang="en-US" sz="3200" dirty="0"/>
          </a:p>
        </p:txBody>
      </p:sp>
      <p:sp>
        <p:nvSpPr>
          <p:cNvPr id="3" name="Text Placeholder 2"/>
          <p:cNvSpPr>
            <a:spLocks noGrp="1"/>
          </p:cNvSpPr>
          <p:nvPr>
            <p:ph type="body" sz="half" idx="2"/>
          </p:nvPr>
        </p:nvSpPr>
        <p:spPr>
          <a:xfrm>
            <a:off x="381094" y="1019908"/>
            <a:ext cx="6179566" cy="5554628"/>
          </a:xfrm>
        </p:spPr>
        <p:txBody>
          <a:bodyPr>
            <a:normAutofit lnSpcReduction="10000"/>
          </a:bodyPr>
          <a:lstStyle/>
          <a:p>
            <a:pPr marL="285750" indent="-285750">
              <a:buFont typeface="Arial"/>
              <a:buChar char="•"/>
            </a:pPr>
            <a:r>
              <a:rPr lang="en-US" sz="1600" dirty="0" smtClean="0"/>
              <a:t>Assess </a:t>
            </a:r>
            <a:r>
              <a:rPr lang="en-US" sz="1600" u="sng" dirty="0" smtClean="0"/>
              <a:t>degree and manifestations and anxiety of mental status</a:t>
            </a:r>
            <a:r>
              <a:rPr lang="en-US" sz="1600" dirty="0" smtClean="0"/>
              <a:t> (orientation, mood, behavior) prior to and periodically during drug therapy.</a:t>
            </a:r>
          </a:p>
          <a:p>
            <a:pPr marL="285750" indent="-285750">
              <a:buFont typeface="Arial"/>
              <a:buChar char="•"/>
            </a:pPr>
            <a:r>
              <a:rPr lang="en-US" sz="1600" dirty="0" smtClean="0"/>
              <a:t>Assess patient </a:t>
            </a:r>
            <a:r>
              <a:rPr lang="en-US" sz="1600" u="sng" dirty="0" smtClean="0"/>
              <a:t>for drowsiness, light-headedness, and dizziness</a:t>
            </a:r>
            <a:r>
              <a:rPr lang="en-US" sz="1600" dirty="0" smtClean="0"/>
              <a:t>. These symptoms usually disappear as therapy progresses. Dose should be reduced is these symptoms exist.</a:t>
            </a:r>
          </a:p>
          <a:p>
            <a:pPr marL="285750" indent="-285750">
              <a:buFont typeface="Arial"/>
              <a:buChar char="•"/>
            </a:pPr>
            <a:r>
              <a:rPr lang="en-US" sz="1600" b="1" u="sng" dirty="0" smtClean="0"/>
              <a:t>Geriatrics</a:t>
            </a:r>
            <a:r>
              <a:rPr lang="en-US" sz="1600" dirty="0" smtClean="0"/>
              <a:t>: Assess CNS effects and risk for falls. Institute falls prevention strategies.</a:t>
            </a:r>
          </a:p>
          <a:p>
            <a:pPr marL="285750" indent="-285750">
              <a:buFont typeface="Arial"/>
              <a:buChar char="•"/>
            </a:pPr>
            <a:r>
              <a:rPr lang="en-US" sz="1600" b="1" u="sng" dirty="0" smtClean="0"/>
              <a:t>Prolonged high-dose therapy</a:t>
            </a:r>
            <a:r>
              <a:rPr lang="en-US" sz="1600" dirty="0" smtClean="0"/>
              <a:t> may lead to  psychological or physical dependence. Risk is greater in patients taking more than 4mg/day. Restrict the amount of drug available to the patient, and assess regularly for continued need for treatment.</a:t>
            </a:r>
          </a:p>
          <a:p>
            <a:pPr marL="285750" indent="-285750">
              <a:buFont typeface="Arial"/>
              <a:buChar char="•"/>
            </a:pPr>
            <a:endParaRPr lang="en-US" sz="1600" dirty="0"/>
          </a:p>
          <a:p>
            <a:pPr marL="285750" indent="-285750">
              <a:buFont typeface="Arial"/>
              <a:buChar char="•"/>
            </a:pPr>
            <a:r>
              <a:rPr lang="en-US" sz="1800" b="1" u="sng" dirty="0" smtClean="0"/>
              <a:t>Lab Considerations</a:t>
            </a:r>
            <a:r>
              <a:rPr lang="en-US" sz="1600" dirty="0" smtClean="0"/>
              <a:t>: Monitor CBC, liver and renal function periodically during long-term therapy. May cause decreased hematocrit and neutropenia.</a:t>
            </a:r>
          </a:p>
          <a:p>
            <a:pPr marL="285750" indent="-285750">
              <a:buFont typeface="Arial"/>
              <a:buChar char="•"/>
            </a:pPr>
            <a:endParaRPr lang="en-US" sz="1600" dirty="0"/>
          </a:p>
          <a:p>
            <a:pPr marL="285750" indent="-285750">
              <a:buFont typeface="Arial"/>
              <a:buChar char="•"/>
            </a:pPr>
            <a:r>
              <a:rPr lang="en-US" sz="1800" b="1" u="sng" dirty="0" smtClean="0"/>
              <a:t>Toxicity &amp; Overdose</a:t>
            </a:r>
            <a:r>
              <a:rPr lang="en-US" sz="1600" dirty="0" smtClean="0"/>
              <a:t>: FLUMAZENIL is the antidote for alprazolam toxicity or overdose.</a:t>
            </a:r>
          </a:p>
          <a:p>
            <a:pPr marL="285750" indent="-285750">
              <a:buFont typeface="Arial"/>
              <a:buChar char="•"/>
            </a:pPr>
            <a:endParaRPr lang="en-US" dirty="0"/>
          </a:p>
          <a:p>
            <a:pPr marL="285750" indent="-285750">
              <a:buFont typeface="Arial"/>
              <a:buChar char="•"/>
            </a:pPr>
            <a:endParaRPr lang="en-US" dirty="0"/>
          </a:p>
        </p:txBody>
      </p:sp>
      <p:pic>
        <p:nvPicPr>
          <p:cNvPr id="6" name="Picture Placeholder 5"/>
          <p:cNvPicPr>
            <a:picLocks noGrp="1" noChangeAspect="1"/>
          </p:cNvPicPr>
          <p:nvPr>
            <p:ph type="pic" sz="quarter" idx="13"/>
          </p:nvPr>
        </p:nvPicPr>
        <p:blipFill>
          <a:blip r:embed="rId2"/>
          <a:srcRect l="9911" r="9911"/>
          <a:stretch>
            <a:fillRect/>
          </a:stretch>
        </p:blipFill>
        <p:spPr>
          <a:xfrm>
            <a:off x="6802438" y="2374900"/>
            <a:ext cx="2057400" cy="4198938"/>
          </a:xfrm>
        </p:spPr>
      </p:pic>
    </p:spTree>
    <p:extLst>
      <p:ext uri="{BB962C8B-B14F-4D97-AF65-F5344CB8AC3E}">
        <p14:creationId xmlns:p14="http://schemas.microsoft.com/office/powerpoint/2010/main" val="20802743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786" y="390768"/>
            <a:ext cx="3507600" cy="568569"/>
          </a:xfrm>
        </p:spPr>
        <p:txBody>
          <a:bodyPr>
            <a:noAutofit/>
          </a:bodyPr>
          <a:lstStyle/>
          <a:p>
            <a:r>
              <a:rPr lang="en-US" sz="3200" dirty="0" smtClean="0"/>
              <a:t>Implementation:</a:t>
            </a:r>
            <a:endParaRPr lang="en-US" sz="3200" dirty="0"/>
          </a:p>
        </p:txBody>
      </p:sp>
      <p:sp>
        <p:nvSpPr>
          <p:cNvPr id="3" name="Text Placeholder 2"/>
          <p:cNvSpPr>
            <a:spLocks noGrp="1"/>
          </p:cNvSpPr>
          <p:nvPr>
            <p:ph type="body" sz="half" idx="2"/>
          </p:nvPr>
        </p:nvSpPr>
        <p:spPr>
          <a:xfrm>
            <a:off x="381094" y="1178758"/>
            <a:ext cx="6179566" cy="5151704"/>
          </a:xfrm>
        </p:spPr>
        <p:txBody>
          <a:bodyPr>
            <a:normAutofit/>
          </a:bodyPr>
          <a:lstStyle/>
          <a:p>
            <a:pPr marL="285750" indent="-285750">
              <a:buFont typeface="Arial"/>
              <a:buChar char="•"/>
            </a:pPr>
            <a:r>
              <a:rPr lang="en-US" sz="2000" dirty="0" smtClean="0"/>
              <a:t>If early morning anxiety or anxiety between doses occurs, the same total daily dose should be divided into more frequent intervals.</a:t>
            </a:r>
          </a:p>
          <a:p>
            <a:pPr marL="285750" indent="-285750">
              <a:buFont typeface="Arial"/>
              <a:buChar char="•"/>
            </a:pPr>
            <a:endParaRPr lang="en-US" sz="2000" dirty="0" smtClean="0"/>
          </a:p>
          <a:p>
            <a:pPr marL="285750" indent="-285750">
              <a:buFont typeface="Arial"/>
              <a:buChar char="•"/>
            </a:pPr>
            <a:r>
              <a:rPr lang="en-US" sz="2000" dirty="0" smtClean="0"/>
              <a:t>PO: May be administered with food if GI upset occurs. Administer greatest dose at bedtime to avoid daytime sedation.</a:t>
            </a:r>
          </a:p>
          <a:p>
            <a:pPr marL="285750" indent="-285750">
              <a:buFont typeface="Arial"/>
              <a:buChar char="•"/>
            </a:pPr>
            <a:endParaRPr lang="en-US" sz="2000" dirty="0" smtClean="0"/>
          </a:p>
          <a:p>
            <a:pPr marL="285750" indent="-285750">
              <a:buFont typeface="Arial"/>
              <a:buChar char="•"/>
            </a:pPr>
            <a:r>
              <a:rPr lang="en-US" sz="2000" dirty="0" smtClean="0"/>
              <a:t>If patient has difficulty swallowing, crush tablets for patient to take with food or fluids.</a:t>
            </a:r>
          </a:p>
          <a:p>
            <a:pPr marL="285750" indent="-285750">
              <a:buFont typeface="Arial"/>
              <a:buChar char="•"/>
            </a:pPr>
            <a:endParaRPr lang="en-US" sz="2000" dirty="0" smtClean="0"/>
          </a:p>
          <a:p>
            <a:pPr marL="285750" indent="-285750">
              <a:buFont typeface="Arial"/>
              <a:buChar char="•"/>
            </a:pPr>
            <a:r>
              <a:rPr lang="en-US" sz="2000" dirty="0" smtClean="0"/>
              <a:t>Taper by 0.5 mg q 3 days to prevent withdrawal. Some patients may require a longer tapering period (months).</a:t>
            </a:r>
            <a:endParaRPr lang="en-US" sz="2000" dirty="0"/>
          </a:p>
        </p:txBody>
      </p:sp>
      <p:pic>
        <p:nvPicPr>
          <p:cNvPr id="6" name="Picture Placeholder 5"/>
          <p:cNvPicPr>
            <a:picLocks noGrp="1" noChangeAspect="1"/>
          </p:cNvPicPr>
          <p:nvPr>
            <p:ph type="pic" sz="quarter" idx="14"/>
          </p:nvPr>
        </p:nvPicPr>
        <p:blipFill>
          <a:blip r:embed="rId2"/>
          <a:srcRect l="25566" r="25566"/>
          <a:stretch>
            <a:fillRect/>
          </a:stretch>
        </p:blipFill>
        <p:spPr>
          <a:xfrm>
            <a:off x="6763362" y="2402864"/>
            <a:ext cx="2057400" cy="4210050"/>
          </a:xfrm>
        </p:spPr>
      </p:pic>
    </p:spTree>
    <p:extLst>
      <p:ext uri="{BB962C8B-B14F-4D97-AF65-F5344CB8AC3E}">
        <p14:creationId xmlns:p14="http://schemas.microsoft.com/office/powerpoint/2010/main" val="1427783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555" y="332153"/>
            <a:ext cx="4113292" cy="646723"/>
          </a:xfrm>
        </p:spPr>
        <p:txBody>
          <a:bodyPr>
            <a:noAutofit/>
          </a:bodyPr>
          <a:lstStyle/>
          <a:p>
            <a:r>
              <a:rPr lang="en-US" sz="3600" dirty="0" smtClean="0"/>
              <a:t>Patient Teaching:</a:t>
            </a:r>
            <a:endParaRPr lang="en-US" sz="3600" dirty="0"/>
          </a:p>
        </p:txBody>
      </p:sp>
      <p:sp>
        <p:nvSpPr>
          <p:cNvPr id="3" name="Text Placeholder 2"/>
          <p:cNvSpPr>
            <a:spLocks noGrp="1"/>
          </p:cNvSpPr>
          <p:nvPr>
            <p:ph type="body" sz="half" idx="2"/>
          </p:nvPr>
        </p:nvSpPr>
        <p:spPr>
          <a:xfrm>
            <a:off x="381094" y="1019907"/>
            <a:ext cx="6179566" cy="5408247"/>
          </a:xfrm>
        </p:spPr>
        <p:txBody>
          <a:bodyPr>
            <a:normAutofit fontScale="92500" lnSpcReduction="10000"/>
          </a:bodyPr>
          <a:lstStyle/>
          <a:p>
            <a:pPr marL="285750" indent="-285750">
              <a:buFont typeface="Arial"/>
              <a:buChar char="•"/>
            </a:pPr>
            <a:r>
              <a:rPr lang="en-US" sz="1800" dirty="0" smtClean="0"/>
              <a:t>Instruct patient to take medication as directed; do not skip or double up on missed doses. Abrupt withdrawal may cause sweating, vomiting, muscle cramps, tremors, and seizures.</a:t>
            </a:r>
          </a:p>
          <a:p>
            <a:pPr marL="285750" indent="-285750">
              <a:buFont typeface="Arial"/>
              <a:buChar char="•"/>
            </a:pPr>
            <a:r>
              <a:rPr lang="en-US" sz="1800" dirty="0" smtClean="0"/>
              <a:t>May cause drowsiness or dizziness. Caution patient to avoid and other activities requiring alertness until response to the medication is known. Geriatrics: instruct patient and family on how to reduce risk for falls at home.</a:t>
            </a:r>
          </a:p>
          <a:p>
            <a:pPr marL="285750" indent="-285750">
              <a:buFont typeface="Arial"/>
              <a:buChar char="•"/>
            </a:pPr>
            <a:r>
              <a:rPr lang="en-US" sz="1800" dirty="0" smtClean="0"/>
              <a:t>Advise patient to avoid drinking grapefruit juice during therapy.</a:t>
            </a:r>
          </a:p>
          <a:p>
            <a:pPr marL="285750" indent="-285750">
              <a:buFont typeface="Arial"/>
              <a:buChar char="•"/>
            </a:pPr>
            <a:r>
              <a:rPr lang="en-US" sz="1800" dirty="0" smtClean="0"/>
              <a:t>Advise patient to avoid the use of alcohol or other CNS depressants concurrently with alprazolam.</a:t>
            </a:r>
          </a:p>
          <a:p>
            <a:pPr marL="285750" indent="-285750">
              <a:buFont typeface="Arial"/>
              <a:buChar char="•"/>
            </a:pPr>
            <a:r>
              <a:rPr lang="en-US" sz="1800" dirty="0" smtClean="0"/>
              <a:t>Instruct patient to consult healthcare professional before taking Rx, OTC, or herbal products concurrently with this medication.</a:t>
            </a:r>
          </a:p>
          <a:p>
            <a:pPr marL="285750" indent="-285750">
              <a:buFont typeface="Arial"/>
              <a:buChar char="•"/>
            </a:pPr>
            <a:r>
              <a:rPr lang="en-US" sz="1800" dirty="0" smtClean="0"/>
              <a:t>Inform patient that benzodiazepines are usually prescribed for short-term use and do not cure underlying problems.</a:t>
            </a:r>
          </a:p>
          <a:p>
            <a:pPr marL="285750" indent="-285750">
              <a:buFont typeface="Arial"/>
              <a:buChar char="•"/>
            </a:pPr>
            <a:r>
              <a:rPr lang="en-US" sz="1800" dirty="0" smtClean="0"/>
              <a:t>Teach other methods to decrease anxiety</a:t>
            </a:r>
          </a:p>
          <a:p>
            <a:pPr marL="285750" indent="-285750">
              <a:buFont typeface="Arial"/>
              <a:buChar char="•"/>
            </a:pPr>
            <a:r>
              <a:rPr lang="en-US" sz="1800" dirty="0" smtClean="0"/>
              <a:t>Advise patient to no share medication with anyone.</a:t>
            </a:r>
          </a:p>
          <a:p>
            <a:endParaRPr lang="en-US" dirty="0"/>
          </a:p>
          <a:p>
            <a:pPr marL="285750" indent="-285750">
              <a:buFont typeface="Arial"/>
              <a:buChar char="•"/>
            </a:pPr>
            <a:endParaRPr lang="en-US" dirty="0"/>
          </a:p>
        </p:txBody>
      </p:sp>
      <p:pic>
        <p:nvPicPr>
          <p:cNvPr id="8" name="Picture Placeholder 7"/>
          <p:cNvPicPr>
            <a:picLocks noGrp="1" noChangeAspect="1"/>
          </p:cNvPicPr>
          <p:nvPr>
            <p:ph type="pic" sz="quarter" idx="13"/>
          </p:nvPr>
        </p:nvPicPr>
        <p:blipFill>
          <a:blip r:embed="rId2"/>
          <a:srcRect t="203" b="203"/>
          <a:stretch>
            <a:fillRect/>
          </a:stretch>
        </p:blipFill>
        <p:spPr>
          <a:xfrm>
            <a:off x="6802438" y="4545356"/>
            <a:ext cx="2057400" cy="2039112"/>
          </a:xfrm>
        </p:spPr>
      </p:pic>
      <p:pic>
        <p:nvPicPr>
          <p:cNvPr id="6" name="Picture Placeholder 5"/>
          <p:cNvPicPr>
            <a:picLocks noGrp="1" noChangeAspect="1"/>
          </p:cNvPicPr>
          <p:nvPr>
            <p:ph type="pic" sz="quarter" idx="14"/>
          </p:nvPr>
        </p:nvPicPr>
        <p:blipFill>
          <a:blip r:embed="rId3"/>
          <a:srcRect t="683" b="683"/>
          <a:stretch>
            <a:fillRect/>
          </a:stretch>
        </p:blipFill>
        <p:spPr>
          <a:xfrm>
            <a:off x="6802438" y="2401120"/>
            <a:ext cx="2057400" cy="2039112"/>
          </a:xfrm>
        </p:spPr>
      </p:pic>
    </p:spTree>
    <p:extLst>
      <p:ext uri="{BB962C8B-B14F-4D97-AF65-F5344CB8AC3E}">
        <p14:creationId xmlns:p14="http://schemas.microsoft.com/office/powerpoint/2010/main" val="125481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88214"/>
          </a:xfrm>
        </p:spPr>
        <p:txBody>
          <a:bodyPr/>
          <a:lstStyle/>
          <a:p>
            <a:r>
              <a:rPr lang="en-US" dirty="0" smtClean="0"/>
              <a:t>SUMMARY: Xanax (alprazolam)</a:t>
            </a:r>
            <a:endParaRPr lang="en-US" dirty="0"/>
          </a:p>
        </p:txBody>
      </p:sp>
      <p:sp>
        <p:nvSpPr>
          <p:cNvPr id="3" name="Content Placeholder 2"/>
          <p:cNvSpPr>
            <a:spLocks noGrp="1"/>
          </p:cNvSpPr>
          <p:nvPr>
            <p:ph sz="half" idx="17"/>
          </p:nvPr>
        </p:nvSpPr>
        <p:spPr>
          <a:xfrm>
            <a:off x="190306" y="1172308"/>
            <a:ext cx="2252003" cy="1965960"/>
          </a:xfrm>
        </p:spPr>
        <p:txBody>
          <a:bodyPr>
            <a:normAutofit fontScale="70000" lnSpcReduction="20000"/>
          </a:bodyPr>
          <a:lstStyle/>
          <a:p>
            <a:r>
              <a:rPr lang="en-US" sz="2300" b="1" u="sng" dirty="0" smtClean="0"/>
              <a:t>Indications:</a:t>
            </a:r>
          </a:p>
          <a:p>
            <a:pPr marL="285750" indent="-285750">
              <a:buFont typeface="Arial"/>
              <a:buChar char="•"/>
            </a:pPr>
            <a:r>
              <a:rPr lang="en-US" dirty="0" smtClean="0"/>
              <a:t>Anxiety</a:t>
            </a:r>
            <a:endParaRPr lang="en-US" dirty="0"/>
          </a:p>
          <a:p>
            <a:pPr marL="285750" indent="-285750">
              <a:buFont typeface="Arial"/>
              <a:buChar char="•"/>
            </a:pPr>
            <a:r>
              <a:rPr lang="en-US" dirty="0"/>
              <a:t>Panic </a:t>
            </a:r>
            <a:r>
              <a:rPr lang="en-US" dirty="0" smtClean="0"/>
              <a:t>Disorder</a:t>
            </a:r>
            <a:endParaRPr lang="en-US" dirty="0"/>
          </a:p>
          <a:p>
            <a:pPr marL="285750" indent="-285750">
              <a:buFont typeface="Arial"/>
              <a:buChar char="•"/>
            </a:pPr>
            <a:r>
              <a:rPr lang="en-US" dirty="0" smtClean="0"/>
              <a:t>Agoraphobia</a:t>
            </a:r>
            <a:endParaRPr lang="en-US" dirty="0"/>
          </a:p>
          <a:p>
            <a:pPr marL="285750" indent="-285750">
              <a:buFont typeface="Arial"/>
              <a:buChar char="•"/>
            </a:pPr>
            <a:r>
              <a:rPr lang="en-US" dirty="0" smtClean="0"/>
              <a:t>Depressive Disorder</a:t>
            </a:r>
            <a:endParaRPr lang="en-US" dirty="0"/>
          </a:p>
        </p:txBody>
      </p:sp>
      <p:sp>
        <p:nvSpPr>
          <p:cNvPr id="4" name="Content Placeholder 3"/>
          <p:cNvSpPr>
            <a:spLocks noGrp="1"/>
          </p:cNvSpPr>
          <p:nvPr>
            <p:ph sz="half" idx="18"/>
          </p:nvPr>
        </p:nvSpPr>
        <p:spPr>
          <a:xfrm>
            <a:off x="5529246" y="1172309"/>
            <a:ext cx="2525541" cy="2500922"/>
          </a:xfrm>
        </p:spPr>
        <p:txBody>
          <a:bodyPr>
            <a:normAutofit lnSpcReduction="10000"/>
          </a:bodyPr>
          <a:lstStyle/>
          <a:p>
            <a:pPr>
              <a:lnSpc>
                <a:spcPct val="60000"/>
              </a:lnSpc>
            </a:pPr>
            <a:r>
              <a:rPr lang="en-US" sz="1600" b="1" u="sng" dirty="0" smtClean="0"/>
              <a:t>Pharmacokinetics</a:t>
            </a:r>
            <a:r>
              <a:rPr lang="en-US" sz="1600" b="1" dirty="0" smtClean="0"/>
              <a:t>:</a:t>
            </a:r>
          </a:p>
          <a:p>
            <a:pPr marL="0" indent="0">
              <a:lnSpc>
                <a:spcPct val="60000"/>
              </a:lnSpc>
              <a:buNone/>
            </a:pPr>
            <a:r>
              <a:rPr lang="en-US" sz="1500" b="1" u="sng" dirty="0" smtClean="0"/>
              <a:t>Absorption</a:t>
            </a:r>
            <a:r>
              <a:rPr lang="en-US" sz="1500" dirty="0" smtClean="0"/>
              <a:t>: 90% from GI</a:t>
            </a:r>
          </a:p>
          <a:p>
            <a:pPr marL="0" indent="0">
              <a:lnSpc>
                <a:spcPct val="60000"/>
              </a:lnSpc>
              <a:buNone/>
            </a:pPr>
            <a:r>
              <a:rPr lang="en-US" sz="1500" b="1" u="sng" dirty="0" smtClean="0"/>
              <a:t>Distribution:</a:t>
            </a:r>
            <a:r>
              <a:rPr lang="en-US" sz="1500" dirty="0" smtClean="0"/>
              <a:t> </a:t>
            </a:r>
            <a:r>
              <a:rPr lang="en-US" sz="1500" dirty="0"/>
              <a:t>Widely distributed and crosses the blood-brain barrier. </a:t>
            </a:r>
            <a:endParaRPr lang="en-US" sz="1500" dirty="0" smtClean="0"/>
          </a:p>
          <a:p>
            <a:pPr marL="0" indent="0">
              <a:lnSpc>
                <a:spcPct val="60000"/>
              </a:lnSpc>
              <a:buNone/>
            </a:pPr>
            <a:r>
              <a:rPr lang="en-US" sz="1500" b="1" dirty="0" smtClean="0"/>
              <a:t>Metabolism</a:t>
            </a:r>
            <a:r>
              <a:rPr lang="en-US" sz="1500" dirty="0" smtClean="0"/>
              <a:t>: </a:t>
            </a:r>
            <a:r>
              <a:rPr lang="en-US" sz="1500" dirty="0"/>
              <a:t>Metabolized by the liver </a:t>
            </a:r>
            <a:r>
              <a:rPr lang="en-US" sz="1500" dirty="0">
                <a:solidFill>
                  <a:srgbClr val="B870B8"/>
                </a:solidFill>
              </a:rPr>
              <a:t>(CYP3A4 enzyme system) </a:t>
            </a:r>
            <a:r>
              <a:rPr lang="en-US" sz="1500" dirty="0"/>
              <a:t>to an active compound that is subsequently rapidly metabolized.</a:t>
            </a:r>
          </a:p>
          <a:p>
            <a:pPr marL="0" indent="0">
              <a:lnSpc>
                <a:spcPct val="60000"/>
              </a:lnSpc>
              <a:buNone/>
            </a:pPr>
            <a:r>
              <a:rPr lang="en-US" sz="1500" b="1" dirty="0" smtClean="0"/>
              <a:t>Excretion</a:t>
            </a:r>
            <a:r>
              <a:rPr lang="en-US" sz="1500" dirty="0" smtClean="0"/>
              <a:t>: </a:t>
            </a:r>
            <a:r>
              <a:rPr lang="en-US" sz="1500" dirty="0" smtClean="0">
                <a:hlinkClick r:id="rId2"/>
              </a:rPr>
              <a:t>urine</a:t>
            </a:r>
            <a:r>
              <a:rPr lang="en-US" sz="1500" dirty="0">
                <a:hlinkClick r:id="rId2"/>
              </a:rPr>
              <a:t>.</a:t>
            </a:r>
            <a:endParaRPr lang="en-US" sz="1500" dirty="0"/>
          </a:p>
          <a:p>
            <a:pPr marL="0" indent="0">
              <a:buNone/>
            </a:pPr>
            <a:endParaRPr lang="en-US" dirty="0" smtClean="0"/>
          </a:p>
          <a:p>
            <a:endParaRPr lang="en-US" dirty="0" smtClean="0"/>
          </a:p>
        </p:txBody>
      </p:sp>
      <p:sp>
        <p:nvSpPr>
          <p:cNvPr id="5" name="Content Placeholder 4"/>
          <p:cNvSpPr>
            <a:spLocks noGrp="1"/>
          </p:cNvSpPr>
          <p:nvPr>
            <p:ph sz="half" idx="1"/>
          </p:nvPr>
        </p:nvSpPr>
        <p:spPr>
          <a:xfrm>
            <a:off x="2081628" y="1172307"/>
            <a:ext cx="3447618" cy="2500923"/>
          </a:xfrm>
        </p:spPr>
        <p:txBody>
          <a:bodyPr>
            <a:normAutofit fontScale="85000" lnSpcReduction="10000"/>
          </a:bodyPr>
          <a:lstStyle/>
          <a:p>
            <a:r>
              <a:rPr lang="en-US" sz="1900" b="1" u="sng" dirty="0" smtClean="0"/>
              <a:t>Contraindications</a:t>
            </a:r>
            <a:r>
              <a:rPr lang="en-US" dirty="0" smtClean="0"/>
              <a:t>: </a:t>
            </a:r>
            <a:r>
              <a:rPr lang="en-US" dirty="0"/>
              <a:t>Hypersensitivity; cross-sensitivity with other benzodiazepines may exist; pre-existing CNS depression; Severe uncontrolled pain; Angle-closure glaucoma; obstructive sleep apnea or pulmonary disease; concurrent use with </a:t>
            </a:r>
            <a:r>
              <a:rPr lang="en-US" dirty="0" err="1"/>
              <a:t>itraconazole</a:t>
            </a:r>
            <a:r>
              <a:rPr lang="en-US" dirty="0"/>
              <a:t> or ketoconazole</a:t>
            </a:r>
            <a:r>
              <a:rPr lang="en-US" dirty="0" smtClean="0"/>
              <a:t>. Use in pregnancy or lactation.</a:t>
            </a:r>
            <a:endParaRPr lang="en-US" dirty="0"/>
          </a:p>
          <a:p>
            <a:endParaRPr lang="en-US" dirty="0"/>
          </a:p>
        </p:txBody>
      </p:sp>
      <p:sp>
        <p:nvSpPr>
          <p:cNvPr id="6" name="Content Placeholder 5"/>
          <p:cNvSpPr>
            <a:spLocks noGrp="1"/>
          </p:cNvSpPr>
          <p:nvPr>
            <p:ph sz="half" idx="16"/>
          </p:nvPr>
        </p:nvSpPr>
        <p:spPr>
          <a:xfrm>
            <a:off x="5529246" y="3673231"/>
            <a:ext cx="2975463" cy="2688336"/>
          </a:xfrm>
        </p:spPr>
        <p:txBody>
          <a:bodyPr>
            <a:normAutofit fontScale="92500"/>
          </a:bodyPr>
          <a:lstStyle/>
          <a:p>
            <a:r>
              <a:rPr lang="en-US" sz="1700" b="1" u="sng" dirty="0" smtClean="0"/>
              <a:t>Mechanism of Action</a:t>
            </a:r>
            <a:r>
              <a:rPr lang="en-US" sz="1700" b="1" dirty="0" smtClean="0"/>
              <a:t>:</a:t>
            </a:r>
          </a:p>
          <a:p>
            <a:pPr marL="0" indent="0">
              <a:buNone/>
            </a:pPr>
            <a:r>
              <a:rPr lang="fr-FR" dirty="0" err="1">
                <a:solidFill>
                  <a:srgbClr val="000000"/>
                </a:solidFill>
                <a:cs typeface="Courier New"/>
              </a:rPr>
              <a:t>Benzodiazepine</a:t>
            </a:r>
            <a:r>
              <a:rPr lang="fr-FR" dirty="0">
                <a:solidFill>
                  <a:srgbClr val="000000"/>
                </a:solidFill>
                <a:cs typeface="Courier New"/>
              </a:rPr>
              <a:t>; </a:t>
            </a:r>
            <a:r>
              <a:rPr lang="fr-FR" dirty="0" err="1">
                <a:solidFill>
                  <a:srgbClr val="000000"/>
                </a:solidFill>
                <a:cs typeface="Courier New"/>
              </a:rPr>
              <a:t>exerts</a:t>
            </a:r>
            <a:r>
              <a:rPr lang="fr-FR" dirty="0">
                <a:solidFill>
                  <a:srgbClr val="000000"/>
                </a:solidFill>
                <a:cs typeface="Courier New"/>
              </a:rPr>
              <a:t> </a:t>
            </a:r>
            <a:r>
              <a:rPr lang="fr-FR" dirty="0" err="1">
                <a:solidFill>
                  <a:srgbClr val="000000"/>
                </a:solidFill>
                <a:cs typeface="Courier New"/>
              </a:rPr>
              <a:t>anxiolytic</a:t>
            </a:r>
            <a:r>
              <a:rPr lang="fr-FR" dirty="0">
                <a:solidFill>
                  <a:srgbClr val="000000"/>
                </a:solidFill>
                <a:cs typeface="Courier New"/>
              </a:rPr>
              <a:t>, </a:t>
            </a:r>
            <a:r>
              <a:rPr lang="fr-FR" dirty="0" err="1">
                <a:solidFill>
                  <a:srgbClr val="000000"/>
                </a:solidFill>
                <a:cs typeface="Courier New"/>
              </a:rPr>
              <a:t>sedative</a:t>
            </a:r>
            <a:r>
              <a:rPr lang="fr-FR" dirty="0">
                <a:solidFill>
                  <a:srgbClr val="000000"/>
                </a:solidFill>
                <a:cs typeface="Courier New"/>
              </a:rPr>
              <a:t>, muscle-relaxant, </a:t>
            </a:r>
            <a:r>
              <a:rPr lang="fr-FR" dirty="0" err="1">
                <a:solidFill>
                  <a:srgbClr val="000000"/>
                </a:solidFill>
                <a:cs typeface="Courier New"/>
              </a:rPr>
              <a:t>anticonvulsant</a:t>
            </a:r>
            <a:r>
              <a:rPr lang="fr-FR" dirty="0">
                <a:solidFill>
                  <a:srgbClr val="000000"/>
                </a:solidFill>
                <a:cs typeface="Courier New"/>
              </a:rPr>
              <a:t>, and </a:t>
            </a:r>
            <a:r>
              <a:rPr lang="fr-FR" dirty="0" err="1">
                <a:solidFill>
                  <a:srgbClr val="000000"/>
                </a:solidFill>
                <a:cs typeface="Courier New"/>
              </a:rPr>
              <a:t>amnestic</a:t>
            </a:r>
            <a:r>
              <a:rPr lang="fr-FR" dirty="0">
                <a:solidFill>
                  <a:srgbClr val="000000"/>
                </a:solidFill>
                <a:cs typeface="Courier New"/>
              </a:rPr>
              <a:t> </a:t>
            </a:r>
            <a:r>
              <a:rPr lang="fr-FR" dirty="0" err="1">
                <a:solidFill>
                  <a:srgbClr val="000000"/>
                </a:solidFill>
                <a:cs typeface="Courier New"/>
              </a:rPr>
              <a:t>effects</a:t>
            </a:r>
            <a:endParaRPr lang="fr-FR" dirty="0">
              <a:solidFill>
                <a:srgbClr val="000000"/>
              </a:solidFill>
              <a:cs typeface="Courier New"/>
            </a:endParaRPr>
          </a:p>
          <a:p>
            <a:pPr marL="0" indent="0">
              <a:buNone/>
            </a:pPr>
            <a:r>
              <a:rPr lang="fr-FR" dirty="0" err="1">
                <a:solidFill>
                  <a:srgbClr val="000000"/>
                </a:solidFill>
                <a:cs typeface="Courier New"/>
              </a:rPr>
              <a:t>Facilitates</a:t>
            </a:r>
            <a:r>
              <a:rPr lang="fr-FR" dirty="0">
                <a:solidFill>
                  <a:srgbClr val="000000"/>
                </a:solidFill>
                <a:cs typeface="Courier New"/>
              </a:rPr>
              <a:t> GABA, an </a:t>
            </a:r>
            <a:r>
              <a:rPr lang="fr-FR" dirty="0" err="1">
                <a:solidFill>
                  <a:srgbClr val="000000"/>
                </a:solidFill>
                <a:cs typeface="Courier New"/>
              </a:rPr>
              <a:t>inhibitory</a:t>
            </a:r>
            <a:r>
              <a:rPr lang="fr-FR" dirty="0">
                <a:solidFill>
                  <a:srgbClr val="000000"/>
                </a:solidFill>
                <a:cs typeface="Courier New"/>
              </a:rPr>
              <a:t> </a:t>
            </a:r>
            <a:r>
              <a:rPr lang="fr-FR" dirty="0" err="1">
                <a:solidFill>
                  <a:srgbClr val="000000"/>
                </a:solidFill>
                <a:cs typeface="Courier New"/>
              </a:rPr>
              <a:t>neurotransmitter</a:t>
            </a:r>
            <a:r>
              <a:rPr lang="fr-FR" dirty="0">
                <a:solidFill>
                  <a:srgbClr val="000000"/>
                </a:solidFill>
                <a:cs typeface="Courier New"/>
              </a:rPr>
              <a:t> in the CNS</a:t>
            </a:r>
          </a:p>
          <a:p>
            <a:endParaRPr lang="en-US" dirty="0"/>
          </a:p>
        </p:txBody>
      </p:sp>
      <p:sp>
        <p:nvSpPr>
          <p:cNvPr id="7" name="TextBox 6"/>
          <p:cNvSpPr txBox="1"/>
          <p:nvPr/>
        </p:nvSpPr>
        <p:spPr>
          <a:xfrm>
            <a:off x="498474" y="3503276"/>
            <a:ext cx="5338940" cy="3170099"/>
          </a:xfrm>
          <a:prstGeom prst="rect">
            <a:avLst/>
          </a:prstGeom>
          <a:noFill/>
        </p:spPr>
        <p:txBody>
          <a:bodyPr wrap="square" rtlCol="0">
            <a:spAutoFit/>
          </a:bodyPr>
          <a:lstStyle/>
          <a:p>
            <a:r>
              <a:rPr lang="en-US" sz="1600" u="sng" dirty="0" smtClean="0"/>
              <a:t>Side Effects:</a:t>
            </a:r>
          </a:p>
          <a:p>
            <a:r>
              <a:rPr lang="en-US" sz="1400" u="sng" dirty="0" smtClean="0"/>
              <a:t>CNS:</a:t>
            </a:r>
          </a:p>
          <a:p>
            <a:pPr marL="285750" indent="-285750">
              <a:buFont typeface="Arial"/>
              <a:buChar char="•"/>
            </a:pPr>
            <a:r>
              <a:rPr lang="en-US" sz="1200" dirty="0" smtClean="0"/>
              <a:t>Dizziness, drowsiness, lethargy, confusion, hangover, headache, mental depression, paradoxical excitation</a:t>
            </a:r>
          </a:p>
          <a:p>
            <a:r>
              <a:rPr lang="en-US" sz="1400" u="sng" dirty="0" smtClean="0"/>
              <a:t>EENT:</a:t>
            </a:r>
          </a:p>
          <a:p>
            <a:r>
              <a:rPr lang="en-US" sz="1200" dirty="0" smtClean="0"/>
              <a:t>      Blurred vision</a:t>
            </a:r>
          </a:p>
          <a:p>
            <a:r>
              <a:rPr lang="en-US" sz="1400" u="sng" dirty="0" smtClean="0"/>
              <a:t>GI:</a:t>
            </a:r>
          </a:p>
          <a:p>
            <a:r>
              <a:rPr lang="en-US" sz="1200" dirty="0" smtClean="0"/>
              <a:t>      Constipation, diarrhea, nausea, </a:t>
            </a:r>
          </a:p>
          <a:p>
            <a:r>
              <a:rPr lang="en-US" sz="1200" dirty="0" smtClean="0"/>
              <a:t>      vomiting, weight gain</a:t>
            </a:r>
          </a:p>
          <a:p>
            <a:r>
              <a:rPr lang="en-US" sz="1400" u="sng" dirty="0" err="1" smtClean="0"/>
              <a:t>Derm</a:t>
            </a:r>
            <a:r>
              <a:rPr lang="en-US" sz="1400" u="sng" dirty="0" smtClean="0"/>
              <a:t>:</a:t>
            </a:r>
          </a:p>
          <a:p>
            <a:r>
              <a:rPr lang="en-US" sz="1200" dirty="0" smtClean="0"/>
              <a:t>       Rash</a:t>
            </a:r>
          </a:p>
          <a:p>
            <a:r>
              <a:rPr lang="en-US" sz="1400" u="sng" dirty="0" smtClean="0"/>
              <a:t>Misc.:</a:t>
            </a:r>
          </a:p>
          <a:p>
            <a:r>
              <a:rPr lang="en-US" sz="1200" dirty="0" smtClean="0"/>
              <a:t>       Physical dependence, psychological </a:t>
            </a:r>
          </a:p>
          <a:p>
            <a:r>
              <a:rPr lang="en-US" sz="1200" dirty="0" smtClean="0"/>
              <a:t>      dependence, tolerance</a:t>
            </a:r>
          </a:p>
          <a:p>
            <a:endParaRPr lang="en-US" dirty="0"/>
          </a:p>
        </p:txBody>
      </p:sp>
    </p:spTree>
    <p:extLst>
      <p:ext uri="{BB962C8B-B14F-4D97-AF65-F5344CB8AC3E}">
        <p14:creationId xmlns:p14="http://schemas.microsoft.com/office/powerpoint/2010/main" val="326287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solidFill>
                  <a:srgbClr val="000000"/>
                </a:solidFill>
                <a:cs typeface="Courier New"/>
              </a:rPr>
              <a:t>PDR Network (2014). </a:t>
            </a:r>
            <a:r>
              <a:rPr lang="en-US" dirty="0" smtClean="0">
                <a:solidFill>
                  <a:srgbClr val="000000"/>
                </a:solidFill>
                <a:cs typeface="Courier New"/>
              </a:rPr>
              <a:t>Xanax </a:t>
            </a:r>
            <a:r>
              <a:rPr lang="en-US" dirty="0">
                <a:solidFill>
                  <a:srgbClr val="000000"/>
                </a:solidFill>
                <a:cs typeface="Courier New"/>
              </a:rPr>
              <a:t>Drug Summary. [ONLINE] Available at: http://</a:t>
            </a:r>
            <a:r>
              <a:rPr lang="en-US" dirty="0" err="1">
                <a:solidFill>
                  <a:srgbClr val="000000"/>
                </a:solidFill>
                <a:cs typeface="Courier New"/>
              </a:rPr>
              <a:t>www.pdr.net</a:t>
            </a:r>
            <a:r>
              <a:rPr lang="en-US" dirty="0">
                <a:solidFill>
                  <a:srgbClr val="000000"/>
                </a:solidFill>
                <a:cs typeface="Courier New"/>
              </a:rPr>
              <a:t>/drug-summary</a:t>
            </a:r>
            <a:r>
              <a:rPr lang="en-US" dirty="0" smtClean="0">
                <a:solidFill>
                  <a:srgbClr val="000000"/>
                </a:solidFill>
                <a:cs typeface="Courier New"/>
              </a:rPr>
              <a:t>/</a:t>
            </a:r>
            <a:r>
              <a:rPr lang="en-US" dirty="0" err="1" smtClean="0">
                <a:solidFill>
                  <a:srgbClr val="000000"/>
                </a:solidFill>
                <a:cs typeface="Courier New"/>
              </a:rPr>
              <a:t>xanax?</a:t>
            </a:r>
            <a:r>
              <a:rPr lang="en-US" dirty="0" err="1">
                <a:solidFill>
                  <a:srgbClr val="000000"/>
                </a:solidFill>
                <a:cs typeface="Courier New"/>
              </a:rPr>
              <a:t>druglabelid</a:t>
            </a:r>
            <a:r>
              <a:rPr lang="en-US" dirty="0">
                <a:solidFill>
                  <a:srgbClr val="000000"/>
                </a:solidFill>
                <a:cs typeface="Courier New"/>
              </a:rPr>
              <a:t>=2100. [Last Accessed 16 April 2014].</a:t>
            </a:r>
          </a:p>
          <a:p>
            <a:r>
              <a:rPr lang="en-US" b="1" dirty="0" err="1"/>
              <a:t>Deglin</a:t>
            </a:r>
            <a:r>
              <a:rPr lang="en-US" b="1" dirty="0"/>
              <a:t>, J. H., &amp; </a:t>
            </a:r>
            <a:r>
              <a:rPr lang="en-US" b="1" dirty="0" err="1"/>
              <a:t>Vallerand</a:t>
            </a:r>
            <a:r>
              <a:rPr lang="en-US" b="1" dirty="0"/>
              <a:t>, A. H. (2009). </a:t>
            </a:r>
            <a:r>
              <a:rPr lang="en-US" b="1" i="1" dirty="0"/>
              <a:t>Davis's drug guide for nurses</a:t>
            </a:r>
            <a:r>
              <a:rPr lang="en-US" b="1" dirty="0"/>
              <a:t> (13th ed.). Philadelphia, Penn.: F.A. Davis.</a:t>
            </a:r>
            <a:endParaRPr lang="en-US" b="1" dirty="0"/>
          </a:p>
        </p:txBody>
      </p:sp>
    </p:spTree>
    <p:extLst>
      <p:ext uri="{BB962C8B-B14F-4D97-AF65-F5344CB8AC3E}">
        <p14:creationId xmlns:p14="http://schemas.microsoft.com/office/powerpoint/2010/main" val="3310437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Table of Contents</a:t>
            </a:r>
            <a:endParaRPr lang="en-US" sz="5400" dirty="0"/>
          </a:p>
        </p:txBody>
      </p:sp>
      <p:graphicFrame>
        <p:nvGraphicFramePr>
          <p:cNvPr id="4" name="Table Placeholder 29"/>
          <p:cNvGraphicFramePr>
            <a:graphicFrameLocks noGrp="1"/>
          </p:cNvGraphicFramePr>
          <p:nvPr>
            <p:ph idx="1"/>
            <p:extLst>
              <p:ext uri="{D42A27DB-BD31-4B8C-83A1-F6EECF244321}">
                <p14:modId xmlns:p14="http://schemas.microsoft.com/office/powerpoint/2010/main" val="2390085931"/>
              </p:ext>
            </p:extLst>
          </p:nvPr>
        </p:nvGraphicFramePr>
        <p:xfrm>
          <a:off x="490903" y="1600200"/>
          <a:ext cx="7563884" cy="5003802"/>
        </p:xfrm>
        <a:graphic>
          <a:graphicData uri="http://schemas.openxmlformats.org/drawingml/2006/table">
            <a:tbl>
              <a:tblPr firstRow="1" bandRow="1">
                <a:tableStyleId>{7DF18680-E054-41AD-8BC1-D1AEF772440D}</a:tableStyleId>
              </a:tblPr>
              <a:tblGrid>
                <a:gridCol w="1819162"/>
                <a:gridCol w="5744722"/>
              </a:tblGrid>
              <a:tr h="329921">
                <a:tc>
                  <a:txBody>
                    <a:bodyPr/>
                    <a:lstStyle/>
                    <a:p>
                      <a:pPr algn="ctr"/>
                      <a:r>
                        <a:rPr lang="en-US" sz="1200" dirty="0" smtClean="0">
                          <a:latin typeface="Courier New"/>
                          <a:cs typeface="Courier New"/>
                        </a:rPr>
                        <a:t>Slide</a:t>
                      </a:r>
                      <a:endParaRPr lang="en-US" sz="1200" dirty="0">
                        <a:latin typeface="Courier New"/>
                        <a:cs typeface="Courier New"/>
                      </a:endParaRPr>
                    </a:p>
                  </a:txBody>
                  <a:tcPr anchor="ctr"/>
                </a:tc>
                <a:tc>
                  <a:txBody>
                    <a:bodyPr/>
                    <a:lstStyle/>
                    <a:p>
                      <a:pPr algn="ctr"/>
                      <a:r>
                        <a:rPr lang="en-US" sz="1200" dirty="0" smtClean="0">
                          <a:latin typeface="Courier New"/>
                          <a:cs typeface="Courier New"/>
                        </a:rPr>
                        <a:t>Slide Name</a:t>
                      </a:r>
                      <a:endParaRPr lang="en-US" sz="1200" dirty="0">
                        <a:latin typeface="Courier New"/>
                        <a:cs typeface="Courier New"/>
                      </a:endParaRPr>
                    </a:p>
                  </a:txBody>
                  <a:tcPr anchor="ctr"/>
                </a:tc>
              </a:tr>
              <a:tr h="549868">
                <a:tc>
                  <a:txBody>
                    <a:bodyPr/>
                    <a:lstStyle/>
                    <a:p>
                      <a:pPr algn="ctr"/>
                      <a:r>
                        <a:rPr lang="en-US" sz="1200" dirty="0" smtClean="0">
                          <a:latin typeface="Courier New"/>
                          <a:cs typeface="Courier New"/>
                        </a:rPr>
                        <a:t>3</a:t>
                      </a:r>
                      <a:endParaRPr lang="en-US" sz="1200" dirty="0">
                        <a:latin typeface="Courier New"/>
                        <a:cs typeface="Courier New"/>
                      </a:endParaRPr>
                    </a:p>
                  </a:txBody>
                  <a:tcPr anchor="ctr"/>
                </a:tc>
                <a:tc>
                  <a:txBody>
                    <a:bodyPr/>
                    <a:lstStyle/>
                    <a:p>
                      <a:pPr algn="just"/>
                      <a:r>
                        <a:rPr lang="en-US" sz="1200" dirty="0" smtClean="0">
                          <a:latin typeface="Courier New"/>
                          <a:cs typeface="Courier New"/>
                        </a:rPr>
                        <a:t>Goal</a:t>
                      </a:r>
                    </a:p>
                    <a:p>
                      <a:pPr algn="just"/>
                      <a:r>
                        <a:rPr lang="en-US" sz="1200" dirty="0" smtClean="0">
                          <a:latin typeface="Courier New"/>
                          <a:cs typeface="Courier New"/>
                        </a:rPr>
                        <a:t>Objectives</a:t>
                      </a:r>
                      <a:endParaRPr lang="en-US" sz="1200" dirty="0">
                        <a:latin typeface="Courier New"/>
                        <a:cs typeface="Courier New"/>
                      </a:endParaRPr>
                    </a:p>
                  </a:txBody>
                  <a:tcPr anchor="ctr"/>
                </a:tc>
              </a:tr>
              <a:tr h="366579">
                <a:tc>
                  <a:txBody>
                    <a:bodyPr/>
                    <a:lstStyle/>
                    <a:p>
                      <a:pPr algn="ctr"/>
                      <a:r>
                        <a:rPr lang="en-US" sz="1200" dirty="0" smtClean="0">
                          <a:latin typeface="Courier New"/>
                          <a:cs typeface="Courier New"/>
                        </a:rPr>
                        <a:t>4</a:t>
                      </a:r>
                      <a:endParaRPr lang="en-US" sz="1200" dirty="0">
                        <a:latin typeface="Courier New"/>
                        <a:cs typeface="Courier New"/>
                      </a:endParaRPr>
                    </a:p>
                  </a:txBody>
                  <a:tcPr anchor="ctr"/>
                </a:tc>
                <a:tc>
                  <a:txBody>
                    <a:bodyPr/>
                    <a:lstStyle/>
                    <a:p>
                      <a:pPr algn="just"/>
                      <a:r>
                        <a:rPr lang="en-US" sz="1200" dirty="0" smtClean="0">
                          <a:latin typeface="Courier New"/>
                          <a:cs typeface="Courier New"/>
                        </a:rPr>
                        <a:t>Generic and Brand Names</a:t>
                      </a:r>
                      <a:endParaRPr lang="en-US" sz="1200" dirty="0">
                        <a:latin typeface="Courier New"/>
                        <a:cs typeface="Courier New"/>
                      </a:endParaRPr>
                    </a:p>
                  </a:txBody>
                  <a:tcPr anchor="ctr"/>
                </a:tc>
              </a:tr>
              <a:tr h="366579">
                <a:tc>
                  <a:txBody>
                    <a:bodyPr/>
                    <a:lstStyle/>
                    <a:p>
                      <a:pPr algn="ctr"/>
                      <a:r>
                        <a:rPr lang="en-US" sz="1200" dirty="0" smtClean="0">
                          <a:latin typeface="Courier New"/>
                          <a:cs typeface="Courier New"/>
                        </a:rPr>
                        <a:t>5</a:t>
                      </a:r>
                      <a:endParaRPr lang="en-US" sz="1200" dirty="0">
                        <a:latin typeface="Courier New"/>
                        <a:cs typeface="Courier New"/>
                      </a:endParaRPr>
                    </a:p>
                  </a:txBody>
                  <a:tcPr anchor="ctr"/>
                </a:tc>
                <a:tc>
                  <a:txBody>
                    <a:bodyPr/>
                    <a:lstStyle/>
                    <a:p>
                      <a:pPr algn="just"/>
                      <a:r>
                        <a:rPr lang="en-US" sz="1200" dirty="0" smtClean="0">
                          <a:latin typeface="Courier New"/>
                          <a:cs typeface="Courier New"/>
                        </a:rPr>
                        <a:t>Indications</a:t>
                      </a:r>
                    </a:p>
                  </a:txBody>
                  <a:tcPr anchor="ctr"/>
                </a:tc>
              </a:tr>
              <a:tr h="366579">
                <a:tc>
                  <a:txBody>
                    <a:bodyPr/>
                    <a:lstStyle/>
                    <a:p>
                      <a:pPr algn="ctr"/>
                      <a:r>
                        <a:rPr lang="en-US" sz="1200" dirty="0" smtClean="0">
                          <a:latin typeface="Courier New"/>
                          <a:cs typeface="Courier New"/>
                        </a:rPr>
                        <a:t>6</a:t>
                      </a:r>
                      <a:endParaRPr lang="en-US" sz="1200" dirty="0">
                        <a:latin typeface="Courier New"/>
                        <a:cs typeface="Courier New"/>
                      </a:endParaRPr>
                    </a:p>
                  </a:txBody>
                  <a:tcPr anchor="ctr"/>
                </a:tc>
                <a:tc>
                  <a:txBody>
                    <a:bodyPr/>
                    <a:lstStyle/>
                    <a:p>
                      <a:pPr algn="just"/>
                      <a:r>
                        <a:rPr lang="en-US" sz="1200" dirty="0" smtClean="0">
                          <a:latin typeface="Courier New"/>
                          <a:cs typeface="Courier New"/>
                        </a:rPr>
                        <a:t>Actions</a:t>
                      </a:r>
                    </a:p>
                  </a:txBody>
                  <a:tcPr anchor="ctr"/>
                </a:tc>
              </a:tr>
              <a:tr h="366579">
                <a:tc>
                  <a:txBody>
                    <a:bodyPr/>
                    <a:lstStyle/>
                    <a:p>
                      <a:pPr algn="ctr"/>
                      <a:r>
                        <a:rPr lang="en-US" sz="1200" dirty="0" smtClean="0">
                          <a:latin typeface="Courier New"/>
                          <a:cs typeface="Courier New"/>
                        </a:rPr>
                        <a:t>7</a:t>
                      </a:r>
                      <a:endParaRPr lang="en-US" sz="1200" dirty="0">
                        <a:latin typeface="Courier New"/>
                        <a:cs typeface="Courier New"/>
                      </a:endParaRPr>
                    </a:p>
                  </a:txBody>
                  <a:tcPr anchor="ctr"/>
                </a:tc>
                <a:tc>
                  <a:txBody>
                    <a:bodyPr/>
                    <a:lstStyle/>
                    <a:p>
                      <a:pPr algn="just"/>
                      <a:r>
                        <a:rPr lang="en-US" sz="1200" dirty="0" smtClean="0">
                          <a:latin typeface="Courier New"/>
                          <a:cs typeface="Courier New"/>
                        </a:rPr>
                        <a:t>Pharmacokinetics</a:t>
                      </a:r>
                    </a:p>
                  </a:txBody>
                  <a:tcPr anchor="ctr"/>
                </a:tc>
              </a:tr>
              <a:tr h="458223">
                <a:tc>
                  <a:txBody>
                    <a:bodyPr/>
                    <a:lstStyle/>
                    <a:p>
                      <a:pPr algn="ctr"/>
                      <a:r>
                        <a:rPr lang="en-US" sz="1200" dirty="0" smtClean="0">
                          <a:latin typeface="Courier New"/>
                          <a:cs typeface="Courier New"/>
                        </a:rPr>
                        <a:t>8</a:t>
                      </a:r>
                      <a:endParaRPr lang="en-US" sz="1200" dirty="0">
                        <a:latin typeface="Courier New"/>
                        <a:cs typeface="Courier New"/>
                      </a:endParaRPr>
                    </a:p>
                  </a:txBody>
                  <a:tcPr anchor="ctr"/>
                </a:tc>
                <a:tc>
                  <a:txBody>
                    <a:bodyPr/>
                    <a:lstStyle/>
                    <a:p>
                      <a:r>
                        <a:rPr lang="en-US" sz="1200" dirty="0" smtClean="0">
                          <a:latin typeface="Courier New"/>
                          <a:cs typeface="Courier New"/>
                        </a:rPr>
                        <a:t>Pharmacokinetics in Special Populations</a:t>
                      </a:r>
                      <a:endParaRPr lang="en-US" sz="1200" dirty="0">
                        <a:latin typeface="Courier New"/>
                        <a:cs typeface="Courier New"/>
                      </a:endParaRPr>
                    </a:p>
                  </a:txBody>
                  <a:tcPr anchor="ctr"/>
                </a:tc>
              </a:tr>
              <a:tr h="366579">
                <a:tc>
                  <a:txBody>
                    <a:bodyPr/>
                    <a:lstStyle/>
                    <a:p>
                      <a:pPr algn="ctr"/>
                      <a:r>
                        <a:rPr lang="en-US" sz="1200" dirty="0" smtClean="0">
                          <a:latin typeface="Courier New"/>
                          <a:cs typeface="Courier New"/>
                        </a:rPr>
                        <a:t>9</a:t>
                      </a:r>
                      <a:endParaRPr lang="en-US" sz="1200" dirty="0">
                        <a:latin typeface="Courier New"/>
                        <a:cs typeface="Courier New"/>
                      </a:endParaRPr>
                    </a:p>
                  </a:txBody>
                  <a:tcPr anchor="ctr"/>
                </a:tc>
                <a:tc>
                  <a:txBody>
                    <a:bodyPr/>
                    <a:lstStyle/>
                    <a:p>
                      <a:pPr algn="just"/>
                      <a:r>
                        <a:rPr lang="en-US" sz="1200" dirty="0" smtClean="0">
                          <a:latin typeface="Courier New"/>
                          <a:cs typeface="Courier New"/>
                        </a:rPr>
                        <a:t>Dosage and Routes</a:t>
                      </a:r>
                    </a:p>
                  </a:txBody>
                  <a:tcPr anchor="ctr"/>
                </a:tc>
              </a:tr>
              <a:tr h="366579">
                <a:tc>
                  <a:txBody>
                    <a:bodyPr/>
                    <a:lstStyle/>
                    <a:p>
                      <a:pPr algn="ctr"/>
                      <a:r>
                        <a:rPr lang="en-US" sz="1200" dirty="0" smtClean="0">
                          <a:latin typeface="Courier New"/>
                          <a:cs typeface="Courier New"/>
                        </a:rPr>
                        <a:t>10</a:t>
                      </a:r>
                      <a:endParaRPr lang="en-US" sz="1200" dirty="0">
                        <a:latin typeface="Courier New"/>
                        <a:cs typeface="Courier New"/>
                      </a:endParaRPr>
                    </a:p>
                  </a:txBody>
                  <a:tcPr anchor="ctr"/>
                </a:tc>
                <a:tc>
                  <a:txBody>
                    <a:bodyPr/>
                    <a:lstStyle/>
                    <a:p>
                      <a:pPr algn="just"/>
                      <a:r>
                        <a:rPr lang="en-US" sz="1200" dirty="0" smtClean="0">
                          <a:latin typeface="Courier New"/>
                          <a:cs typeface="Courier New"/>
                        </a:rPr>
                        <a:t>Side Effects</a:t>
                      </a:r>
                    </a:p>
                  </a:txBody>
                  <a:tcPr anchor="ctr"/>
                </a:tc>
              </a:tr>
              <a:tr h="366579">
                <a:tc>
                  <a:txBody>
                    <a:bodyPr/>
                    <a:lstStyle/>
                    <a:p>
                      <a:pPr algn="ctr"/>
                      <a:r>
                        <a:rPr lang="en-US" sz="1200" dirty="0" smtClean="0">
                          <a:latin typeface="Courier New"/>
                          <a:cs typeface="Courier New"/>
                        </a:rPr>
                        <a:t>11</a:t>
                      </a:r>
                      <a:endParaRPr lang="en-US" sz="1200" dirty="0">
                        <a:latin typeface="Courier New"/>
                        <a:cs typeface="Courier New"/>
                      </a:endParaRPr>
                    </a:p>
                  </a:txBody>
                  <a:tcPr anchor="ctr"/>
                </a:tc>
                <a:tc>
                  <a:txBody>
                    <a:bodyPr/>
                    <a:lstStyle/>
                    <a:p>
                      <a:pPr algn="just"/>
                      <a:r>
                        <a:rPr lang="en-US" sz="1200" dirty="0" smtClean="0">
                          <a:latin typeface="Courier New"/>
                          <a:cs typeface="Courier New"/>
                        </a:rPr>
                        <a:t>Contraindications</a:t>
                      </a:r>
                    </a:p>
                  </a:txBody>
                  <a:tcPr anchor="ctr"/>
                </a:tc>
              </a:tr>
              <a:tr h="366579">
                <a:tc>
                  <a:txBody>
                    <a:bodyPr/>
                    <a:lstStyle/>
                    <a:p>
                      <a:pPr algn="ctr"/>
                      <a:r>
                        <a:rPr lang="en-US" sz="1200" dirty="0" smtClean="0">
                          <a:latin typeface="Courier New"/>
                          <a:cs typeface="Courier New"/>
                        </a:rPr>
                        <a:t>12</a:t>
                      </a:r>
                      <a:endParaRPr lang="en-US" sz="1200" dirty="0">
                        <a:latin typeface="Courier New"/>
                        <a:cs typeface="Courier New"/>
                      </a:endParaRPr>
                    </a:p>
                  </a:txBody>
                  <a:tcPr anchor="ctr"/>
                </a:tc>
                <a:tc>
                  <a:txBody>
                    <a:bodyPr/>
                    <a:lstStyle/>
                    <a:p>
                      <a:pPr algn="just"/>
                      <a:r>
                        <a:rPr lang="en-US" sz="1200" dirty="0" smtClean="0">
                          <a:latin typeface="Courier New"/>
                          <a:cs typeface="Courier New"/>
                        </a:rPr>
                        <a:t>Nursing Considerations</a:t>
                      </a:r>
                    </a:p>
                  </a:txBody>
                  <a:tcPr anchor="ctr"/>
                </a:tc>
              </a:tr>
              <a:tr h="366579">
                <a:tc>
                  <a:txBody>
                    <a:bodyPr/>
                    <a:lstStyle/>
                    <a:p>
                      <a:pPr algn="ctr"/>
                      <a:r>
                        <a:rPr lang="en-US" sz="1200" dirty="0" smtClean="0">
                          <a:latin typeface="Courier New"/>
                          <a:cs typeface="Courier New"/>
                        </a:rPr>
                        <a:t>13</a:t>
                      </a:r>
                      <a:endParaRPr lang="en-US" sz="1200" dirty="0">
                        <a:latin typeface="Courier New"/>
                        <a:cs typeface="Courier New"/>
                      </a:endParaRPr>
                    </a:p>
                  </a:txBody>
                  <a:tcPr anchor="ctr"/>
                </a:tc>
                <a:tc>
                  <a:txBody>
                    <a:bodyPr/>
                    <a:lstStyle/>
                    <a:p>
                      <a:pPr algn="just"/>
                      <a:r>
                        <a:rPr lang="en-US" sz="1200" dirty="0" smtClean="0">
                          <a:latin typeface="Courier New"/>
                          <a:cs typeface="Courier New"/>
                        </a:rPr>
                        <a:t>Summary</a:t>
                      </a:r>
                    </a:p>
                  </a:txBody>
                  <a:tcPr anchor="ctr"/>
                </a:tc>
              </a:tr>
              <a:tr h="366579">
                <a:tc>
                  <a:txBody>
                    <a:bodyPr/>
                    <a:lstStyle/>
                    <a:p>
                      <a:pPr algn="ctr"/>
                      <a:r>
                        <a:rPr lang="en-US" sz="1200" dirty="0" smtClean="0">
                          <a:latin typeface="Courier New"/>
                          <a:cs typeface="Courier New"/>
                        </a:rPr>
                        <a:t>14</a:t>
                      </a:r>
                      <a:endParaRPr lang="en-US" sz="1200" dirty="0">
                        <a:latin typeface="Courier New"/>
                        <a:cs typeface="Courier New"/>
                      </a:endParaRPr>
                    </a:p>
                  </a:txBody>
                  <a:tcPr anchor="ctr"/>
                </a:tc>
                <a:tc>
                  <a:txBody>
                    <a:bodyPr/>
                    <a:lstStyle/>
                    <a:p>
                      <a:pPr algn="just"/>
                      <a:r>
                        <a:rPr lang="en-US" sz="1200" dirty="0" smtClean="0">
                          <a:latin typeface="Courier New"/>
                          <a:cs typeface="Courier New"/>
                        </a:rPr>
                        <a:t>References</a:t>
                      </a:r>
                    </a:p>
                  </a:txBody>
                  <a:tcPr anchor="ctr"/>
                </a:tc>
              </a:tr>
            </a:tbl>
          </a:graphicData>
        </a:graphic>
      </p:graphicFrame>
    </p:spTree>
    <p:extLst>
      <p:ext uri="{BB962C8B-B14F-4D97-AF65-F5344CB8AC3E}">
        <p14:creationId xmlns:p14="http://schemas.microsoft.com/office/powerpoint/2010/main" val="25801194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65" y="950058"/>
            <a:ext cx="4016633" cy="1162050"/>
          </a:xfrm>
        </p:spPr>
        <p:txBody>
          <a:bodyPr>
            <a:normAutofit fontScale="90000"/>
          </a:bodyPr>
          <a:lstStyle/>
          <a:p>
            <a:r>
              <a:rPr lang="en-US" sz="3100" b="1" u="sng" dirty="0" smtClean="0"/>
              <a:t>Goal</a:t>
            </a:r>
            <a:r>
              <a:rPr lang="en-US" dirty="0" smtClean="0"/>
              <a:t>: To impart critical information about the drug Xanax.</a:t>
            </a:r>
            <a:endParaRPr lang="en-US" dirty="0"/>
          </a:p>
        </p:txBody>
      </p:sp>
      <p:sp>
        <p:nvSpPr>
          <p:cNvPr id="3" name="Text Placeholder 2"/>
          <p:cNvSpPr>
            <a:spLocks noGrp="1"/>
          </p:cNvSpPr>
          <p:nvPr>
            <p:ph type="body" sz="half" idx="2"/>
          </p:nvPr>
        </p:nvSpPr>
        <p:spPr/>
        <p:txBody>
          <a:bodyPr>
            <a:normAutofit/>
          </a:bodyPr>
          <a:lstStyle/>
          <a:p>
            <a:r>
              <a:rPr lang="en-US" sz="2800" b="1" u="sng" dirty="0" smtClean="0"/>
              <a:t>Learner’s Objectives:</a:t>
            </a:r>
          </a:p>
          <a:p>
            <a:r>
              <a:rPr lang="en-US" sz="2300" dirty="0" smtClean="0"/>
              <a:t>The learner will be able to describe nursing considerations for Xanax.</a:t>
            </a:r>
            <a:endParaRPr lang="en-US" sz="2300" dirty="0"/>
          </a:p>
        </p:txBody>
      </p:sp>
      <p:pic>
        <p:nvPicPr>
          <p:cNvPr id="7" name="Picture Placeholder 6"/>
          <p:cNvPicPr>
            <a:picLocks noGrp="1" noChangeAspect="1"/>
          </p:cNvPicPr>
          <p:nvPr>
            <p:ph type="pic" sz="quarter" idx="13"/>
          </p:nvPr>
        </p:nvPicPr>
        <p:blipFill>
          <a:blip r:embed="rId2"/>
          <a:srcRect l="12150" r="12150"/>
          <a:stretch>
            <a:fillRect/>
          </a:stretch>
        </p:blipFill>
        <p:spPr/>
      </p:pic>
      <p:pic>
        <p:nvPicPr>
          <p:cNvPr id="8" name="Picture Placeholder 7"/>
          <p:cNvPicPr>
            <a:picLocks noGrp="1" noChangeAspect="1"/>
          </p:cNvPicPr>
          <p:nvPr>
            <p:ph type="pic" sz="quarter" idx="14"/>
          </p:nvPr>
        </p:nvPicPr>
        <p:blipFill>
          <a:blip r:embed="rId3"/>
          <a:srcRect l="12179" r="12179"/>
          <a:stretch>
            <a:fillRect/>
          </a:stretch>
        </p:blipFill>
        <p:spPr/>
      </p:pic>
      <p:pic>
        <p:nvPicPr>
          <p:cNvPr id="12" name="Picture Placeholder 11"/>
          <p:cNvPicPr>
            <a:picLocks noGrp="1" noChangeAspect="1"/>
          </p:cNvPicPr>
          <p:nvPr>
            <p:ph type="pic" sz="quarter" idx="15"/>
          </p:nvPr>
        </p:nvPicPr>
        <p:blipFill>
          <a:blip r:embed="rId4"/>
          <a:srcRect l="13541" r="13541"/>
          <a:stretch>
            <a:fillRect/>
          </a:stretch>
        </p:blipFill>
        <p:spPr/>
      </p:pic>
    </p:spTree>
    <p:extLst>
      <p:ext uri="{BB962C8B-B14F-4D97-AF65-F5344CB8AC3E}">
        <p14:creationId xmlns:p14="http://schemas.microsoft.com/office/powerpoint/2010/main" val="9566298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54" y="969634"/>
            <a:ext cx="6181611" cy="1162050"/>
          </a:xfrm>
        </p:spPr>
        <p:txBody>
          <a:bodyPr/>
          <a:lstStyle/>
          <a:p>
            <a:r>
              <a:rPr lang="en-US" u="sng" dirty="0"/>
              <a:t>G</a:t>
            </a:r>
            <a:r>
              <a:rPr lang="en-US" u="sng" dirty="0" smtClean="0"/>
              <a:t>eneric Names</a:t>
            </a:r>
            <a:r>
              <a:rPr lang="en-US" dirty="0" smtClean="0"/>
              <a:t>:   </a:t>
            </a:r>
            <a:r>
              <a:rPr lang="en-US" i="1" dirty="0" smtClean="0"/>
              <a:t>Alprazolam</a:t>
            </a:r>
            <a:endParaRPr lang="en-US" i="1" dirty="0"/>
          </a:p>
        </p:txBody>
      </p:sp>
      <p:sp>
        <p:nvSpPr>
          <p:cNvPr id="3" name="Text Placeholder 2"/>
          <p:cNvSpPr>
            <a:spLocks noGrp="1"/>
          </p:cNvSpPr>
          <p:nvPr>
            <p:ph type="body" sz="half" idx="2"/>
          </p:nvPr>
        </p:nvSpPr>
        <p:spPr/>
        <p:txBody>
          <a:bodyPr>
            <a:normAutofit/>
          </a:bodyPr>
          <a:lstStyle/>
          <a:p>
            <a:r>
              <a:rPr lang="en-US" sz="2800" u="sng" dirty="0" smtClean="0"/>
              <a:t>Brand Names</a:t>
            </a:r>
            <a:r>
              <a:rPr lang="en-US" sz="2800" dirty="0" smtClean="0"/>
              <a:t>: 	</a:t>
            </a:r>
            <a:r>
              <a:rPr lang="en-US" sz="2800" i="1" dirty="0" smtClean="0"/>
              <a:t>Xanax, Xanax XR, 			</a:t>
            </a:r>
            <a:r>
              <a:rPr lang="en-US" sz="2800" i="1" dirty="0" err="1" smtClean="0"/>
              <a:t>Niravam</a:t>
            </a:r>
            <a:endParaRPr lang="en-US" sz="2800" i="1" dirty="0"/>
          </a:p>
        </p:txBody>
      </p:sp>
      <p:pic>
        <p:nvPicPr>
          <p:cNvPr id="6" name="Picture Placeholder 5"/>
          <p:cNvPicPr>
            <a:picLocks noGrp="1" noChangeAspect="1"/>
          </p:cNvPicPr>
          <p:nvPr>
            <p:ph type="pic" sz="quarter" idx="13"/>
          </p:nvPr>
        </p:nvPicPr>
        <p:blipFill>
          <a:blip r:embed="rId2"/>
          <a:srcRect l="9658" r="9658"/>
          <a:stretch>
            <a:fillRect/>
          </a:stretch>
        </p:blipFill>
        <p:spPr/>
      </p:pic>
      <p:pic>
        <p:nvPicPr>
          <p:cNvPr id="7" name="Picture Placeholder 6"/>
          <p:cNvPicPr>
            <a:picLocks noGrp="1" noChangeAspect="1"/>
          </p:cNvPicPr>
          <p:nvPr>
            <p:ph type="pic" sz="quarter" idx="14"/>
          </p:nvPr>
        </p:nvPicPr>
        <p:blipFill>
          <a:blip r:embed="rId3"/>
          <a:srcRect t="7869" b="7869"/>
          <a:stretch>
            <a:fillRect/>
          </a:stretch>
        </p:blipFill>
        <p:spPr/>
      </p:pic>
      <p:sp>
        <p:nvSpPr>
          <p:cNvPr id="8" name="TextBox 7"/>
          <p:cNvSpPr txBox="1"/>
          <p:nvPr/>
        </p:nvSpPr>
        <p:spPr>
          <a:xfrm>
            <a:off x="-1543538" y="314569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6158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55" y="1094154"/>
            <a:ext cx="3255264" cy="529492"/>
          </a:xfrm>
        </p:spPr>
        <p:txBody>
          <a:bodyPr>
            <a:noAutofit/>
          </a:bodyPr>
          <a:lstStyle/>
          <a:p>
            <a:r>
              <a:rPr lang="en-US" sz="3600" b="1" u="sng" dirty="0" smtClean="0"/>
              <a:t>Indications:</a:t>
            </a:r>
            <a:endParaRPr lang="en-US" sz="3600" b="1" u="sng" dirty="0"/>
          </a:p>
        </p:txBody>
      </p:sp>
      <p:sp>
        <p:nvSpPr>
          <p:cNvPr id="3" name="Content Placeholder 2"/>
          <p:cNvSpPr>
            <a:spLocks noGrp="1"/>
          </p:cNvSpPr>
          <p:nvPr>
            <p:ph idx="1"/>
          </p:nvPr>
        </p:nvSpPr>
        <p:spPr/>
        <p:txBody>
          <a:bodyPr/>
          <a:lstStyle/>
          <a:p>
            <a:r>
              <a:rPr lang="en-US" sz="2800" b="1" i="1" u="sng" dirty="0" smtClean="0"/>
              <a:t>Xanax</a:t>
            </a:r>
            <a:r>
              <a:rPr lang="en-US" sz="2400" dirty="0" smtClean="0"/>
              <a:t> is used for the management of generalized anxiety disorder (GAD), panic disorder, and anxiety associated with depression.</a:t>
            </a:r>
          </a:p>
          <a:p>
            <a:r>
              <a:rPr lang="en-US" sz="2800" b="1" dirty="0" smtClean="0"/>
              <a:t>Unlabeled Use</a:t>
            </a:r>
            <a:r>
              <a:rPr lang="en-US" sz="2400" dirty="0" smtClean="0"/>
              <a:t>: Management of symptoms of premenstrual syndrome (PMS). Insomnia, irritable bowel syndrome (IBS) and other somatic symptoms associated with anxiety. Used as an adjunct with acute mania, acute psychosis.</a:t>
            </a:r>
            <a:endParaRPr lang="en-US" sz="2400" dirty="0"/>
          </a:p>
        </p:txBody>
      </p:sp>
      <p:sp>
        <p:nvSpPr>
          <p:cNvPr id="4" name="Text Placeholder 3"/>
          <p:cNvSpPr>
            <a:spLocks noGrp="1"/>
          </p:cNvSpPr>
          <p:nvPr>
            <p:ph type="body" sz="half" idx="2"/>
          </p:nvPr>
        </p:nvSpPr>
        <p:spPr>
          <a:xfrm>
            <a:off x="381093" y="1623646"/>
            <a:ext cx="3255264" cy="4502517"/>
          </a:xfrm>
        </p:spPr>
        <p:txBody>
          <a:bodyPr/>
          <a:lstStyle/>
          <a:p>
            <a:pPr marL="285750" indent="-285750">
              <a:buFont typeface="Arial"/>
              <a:buChar char="•"/>
            </a:pPr>
            <a:r>
              <a:rPr lang="en-US" sz="2800" dirty="0" smtClean="0"/>
              <a:t>Anxiety</a:t>
            </a:r>
          </a:p>
          <a:p>
            <a:pPr marL="285750" indent="-285750">
              <a:buFont typeface="Arial"/>
              <a:buChar char="•"/>
            </a:pPr>
            <a:endParaRPr lang="en-US" sz="2800" dirty="0" smtClean="0"/>
          </a:p>
          <a:p>
            <a:pPr marL="285750" indent="-285750">
              <a:buFont typeface="Arial"/>
              <a:buChar char="•"/>
            </a:pPr>
            <a:r>
              <a:rPr lang="en-US" sz="2800" dirty="0" smtClean="0"/>
              <a:t>Panic Disorder</a:t>
            </a:r>
          </a:p>
          <a:p>
            <a:pPr marL="285750" indent="-285750">
              <a:buFont typeface="Arial"/>
              <a:buChar char="•"/>
            </a:pPr>
            <a:endParaRPr lang="en-US" sz="2800" dirty="0" smtClean="0"/>
          </a:p>
          <a:p>
            <a:pPr marL="285750" indent="-285750">
              <a:buFont typeface="Arial"/>
              <a:buChar char="•"/>
            </a:pPr>
            <a:r>
              <a:rPr lang="en-US" sz="2800" dirty="0" smtClean="0"/>
              <a:t>Agoraphobia</a:t>
            </a:r>
          </a:p>
          <a:p>
            <a:pPr marL="285750" indent="-285750">
              <a:buFont typeface="Arial"/>
              <a:buChar char="•"/>
            </a:pPr>
            <a:endParaRPr lang="en-US" sz="2800" dirty="0" smtClean="0"/>
          </a:p>
          <a:p>
            <a:pPr marL="285750" indent="-285750">
              <a:buFont typeface="Arial"/>
              <a:buChar char="•"/>
            </a:pPr>
            <a:r>
              <a:rPr lang="en-US" sz="2800" dirty="0" smtClean="0"/>
              <a:t>Depressive Disorder</a:t>
            </a:r>
          </a:p>
          <a:p>
            <a:pPr marL="285750" indent="-285750">
              <a:buFont typeface="Arial"/>
              <a:buChar char="•"/>
            </a:pPr>
            <a:endParaRPr lang="en-US" dirty="0"/>
          </a:p>
        </p:txBody>
      </p:sp>
    </p:spTree>
    <p:extLst>
      <p:ext uri="{BB962C8B-B14F-4D97-AF65-F5344CB8AC3E}">
        <p14:creationId xmlns:p14="http://schemas.microsoft.com/office/powerpoint/2010/main" val="93717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55" y="957436"/>
            <a:ext cx="3255264" cy="549031"/>
          </a:xfrm>
        </p:spPr>
        <p:txBody>
          <a:bodyPr>
            <a:normAutofit fontScale="90000"/>
          </a:bodyPr>
          <a:lstStyle/>
          <a:p>
            <a:r>
              <a:rPr lang="en-US" sz="4400" dirty="0" smtClean="0"/>
              <a:t>Actions</a:t>
            </a:r>
            <a:r>
              <a:rPr lang="en-US" dirty="0" smtClean="0"/>
              <a:t>:</a:t>
            </a:r>
            <a:endParaRPr lang="en-US" dirty="0"/>
          </a:p>
        </p:txBody>
      </p:sp>
      <p:sp>
        <p:nvSpPr>
          <p:cNvPr id="3" name="Content Placeholder 2"/>
          <p:cNvSpPr>
            <a:spLocks noGrp="1"/>
          </p:cNvSpPr>
          <p:nvPr>
            <p:ph idx="1"/>
          </p:nvPr>
        </p:nvSpPr>
        <p:spPr/>
        <p:txBody>
          <a:bodyPr>
            <a:normAutofit/>
          </a:bodyPr>
          <a:lstStyle/>
          <a:p>
            <a:r>
              <a:rPr lang="en-US" sz="2400" dirty="0" smtClean="0"/>
              <a:t>Xanax has the fastest onset of all benzodiazepines. Xanax acts at many levels in the CNS to produce an anxiolytic effect and may produce CNS depression. Effects may be mediated by GABA, an inhibitory neurotransmitter.</a:t>
            </a:r>
          </a:p>
          <a:p>
            <a:pPr marL="0" indent="0">
              <a:buNone/>
            </a:pPr>
            <a:endParaRPr lang="en-US" sz="2400" dirty="0" smtClean="0"/>
          </a:p>
          <a:p>
            <a:r>
              <a:rPr lang="en-US" sz="2400" u="sng" dirty="0" smtClean="0"/>
              <a:t>Therapeutic effects</a:t>
            </a:r>
            <a:r>
              <a:rPr lang="en-US" sz="2400" dirty="0" smtClean="0"/>
              <a:t>: Relief of anxiety.</a:t>
            </a:r>
            <a:endParaRPr lang="en-US" sz="2400" dirty="0"/>
          </a:p>
        </p:txBody>
      </p:sp>
      <p:sp>
        <p:nvSpPr>
          <p:cNvPr id="4" name="Text Placeholder 3"/>
          <p:cNvSpPr>
            <a:spLocks noGrp="1"/>
          </p:cNvSpPr>
          <p:nvPr>
            <p:ph type="body" sz="half" idx="2"/>
          </p:nvPr>
        </p:nvSpPr>
        <p:spPr>
          <a:xfrm>
            <a:off x="381093" y="1508421"/>
            <a:ext cx="3255264" cy="4617742"/>
          </a:xfrm>
        </p:spPr>
        <p:txBody>
          <a:bodyPr>
            <a:normAutofit/>
          </a:bodyPr>
          <a:lstStyle/>
          <a:p>
            <a:pPr marL="285750" indent="-285750">
              <a:lnSpc>
                <a:spcPct val="200000"/>
              </a:lnSpc>
              <a:buFont typeface="Arial"/>
              <a:buChar char="•"/>
            </a:pPr>
            <a:r>
              <a:rPr lang="en-US" sz="2400" dirty="0" smtClean="0"/>
              <a:t>Anxiolytic</a:t>
            </a:r>
            <a:endParaRPr lang="en-US" sz="2400" dirty="0"/>
          </a:p>
          <a:p>
            <a:pPr marL="285750" indent="-285750">
              <a:lnSpc>
                <a:spcPct val="200000"/>
              </a:lnSpc>
              <a:buFont typeface="Arial"/>
              <a:buChar char="•"/>
            </a:pPr>
            <a:r>
              <a:rPr lang="en-US" sz="2400" dirty="0"/>
              <a:t>M</a:t>
            </a:r>
            <a:r>
              <a:rPr lang="en-US" sz="2400" dirty="0" smtClean="0"/>
              <a:t>uscle</a:t>
            </a:r>
            <a:r>
              <a:rPr lang="en-US" sz="2400" dirty="0"/>
              <a:t>-relaxant</a:t>
            </a:r>
          </a:p>
          <a:p>
            <a:pPr marL="285750" indent="-285750">
              <a:lnSpc>
                <a:spcPct val="200000"/>
              </a:lnSpc>
              <a:buFont typeface="Arial"/>
              <a:buChar char="•"/>
            </a:pPr>
            <a:r>
              <a:rPr lang="en-US" sz="2400" dirty="0" smtClean="0"/>
              <a:t>Anticonvulsant</a:t>
            </a:r>
          </a:p>
          <a:p>
            <a:pPr marL="285750" indent="-285750">
              <a:lnSpc>
                <a:spcPct val="200000"/>
              </a:lnSpc>
              <a:buFont typeface="Arial"/>
              <a:buChar char="•"/>
            </a:pPr>
            <a:r>
              <a:rPr lang="en-US" sz="2400" dirty="0" smtClean="0"/>
              <a:t>Sedative</a:t>
            </a:r>
            <a:endParaRPr lang="en-US" sz="2400" dirty="0"/>
          </a:p>
          <a:p>
            <a:endParaRPr lang="en-US" dirty="0"/>
          </a:p>
        </p:txBody>
      </p:sp>
    </p:spTree>
    <p:extLst>
      <p:ext uri="{BB962C8B-B14F-4D97-AF65-F5344CB8AC3E}">
        <p14:creationId xmlns:p14="http://schemas.microsoft.com/office/powerpoint/2010/main" val="404786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Pharmacokinetics:</a:t>
            </a:r>
            <a:endParaRPr lang="en-US" sz="4400" dirty="0"/>
          </a:p>
        </p:txBody>
      </p:sp>
      <p:sp>
        <p:nvSpPr>
          <p:cNvPr id="3" name="Content Placeholder 2"/>
          <p:cNvSpPr>
            <a:spLocks noGrp="1"/>
          </p:cNvSpPr>
          <p:nvPr>
            <p:ph sz="half" idx="17"/>
          </p:nvPr>
        </p:nvSpPr>
        <p:spPr/>
        <p:txBody>
          <a:bodyPr/>
          <a:lstStyle/>
          <a:p>
            <a:r>
              <a:rPr lang="en-US" sz="2000" b="1" dirty="0" smtClean="0"/>
              <a:t>Absorption</a:t>
            </a:r>
            <a:r>
              <a:rPr lang="en-US" dirty="0" smtClean="0"/>
              <a:t>: </a:t>
            </a:r>
            <a:r>
              <a:rPr lang="en-US" dirty="0" smtClean="0">
                <a:solidFill>
                  <a:schemeClr val="accent1">
                    <a:lumMod val="60000"/>
                    <a:lumOff val="40000"/>
                  </a:schemeClr>
                </a:solidFill>
              </a:rPr>
              <a:t>Well absorbed (90%) from the GI tract</a:t>
            </a:r>
            <a:r>
              <a:rPr lang="en-US" dirty="0" smtClean="0"/>
              <a:t>; absorption is slower with extended-release tablets.</a:t>
            </a:r>
            <a:endParaRPr lang="en-US" dirty="0"/>
          </a:p>
        </p:txBody>
      </p:sp>
      <p:sp>
        <p:nvSpPr>
          <p:cNvPr id="4" name="Content Placeholder 3"/>
          <p:cNvSpPr>
            <a:spLocks noGrp="1"/>
          </p:cNvSpPr>
          <p:nvPr>
            <p:ph sz="half" idx="18"/>
          </p:nvPr>
        </p:nvSpPr>
        <p:spPr/>
        <p:txBody>
          <a:bodyPr>
            <a:normAutofit fontScale="77500" lnSpcReduction="20000"/>
          </a:bodyPr>
          <a:lstStyle/>
          <a:p>
            <a:r>
              <a:rPr lang="en-US" sz="2400" b="1" dirty="0" smtClean="0"/>
              <a:t>Distribution</a:t>
            </a:r>
            <a:r>
              <a:rPr lang="en-US" sz="2400" dirty="0" smtClean="0"/>
              <a:t>: </a:t>
            </a:r>
            <a:r>
              <a:rPr lang="en-US" sz="2100" i="1" dirty="0">
                <a:solidFill>
                  <a:srgbClr val="B870B8"/>
                </a:solidFill>
                <a:hlinkClick r:id="rId2"/>
              </a:rPr>
              <a:t>In vitro, alprazolam is bound (80 percent) to human serum protein. Serum albumin accounts for the majority of the binding</a:t>
            </a:r>
            <a:r>
              <a:rPr lang="en-US" sz="2100" i="1" dirty="0" smtClean="0">
                <a:solidFill>
                  <a:srgbClr val="B870B8"/>
                </a:solidFill>
                <a:hlinkClick r:id="rId2"/>
              </a:rPr>
              <a:t>.</a:t>
            </a:r>
            <a:r>
              <a:rPr lang="en-US" sz="2100" i="1" dirty="0" smtClean="0">
                <a:solidFill>
                  <a:srgbClr val="B870B8"/>
                </a:solidFill>
              </a:rPr>
              <a:t> </a:t>
            </a:r>
            <a:r>
              <a:rPr lang="en-US" sz="2100" dirty="0" smtClean="0"/>
              <a:t>Widely distributed and crosses the blood-brain barrier. Probably crosses the placenta and enters breast milk. Accumulation is minimal.</a:t>
            </a:r>
            <a:endParaRPr lang="en-US" sz="2100" dirty="0"/>
          </a:p>
        </p:txBody>
      </p:sp>
      <p:sp>
        <p:nvSpPr>
          <p:cNvPr id="5" name="Content Placeholder 4"/>
          <p:cNvSpPr>
            <a:spLocks noGrp="1"/>
          </p:cNvSpPr>
          <p:nvPr>
            <p:ph sz="half" idx="1"/>
          </p:nvPr>
        </p:nvSpPr>
        <p:spPr/>
        <p:txBody>
          <a:bodyPr>
            <a:normAutofit fontScale="77500" lnSpcReduction="20000"/>
          </a:bodyPr>
          <a:lstStyle/>
          <a:p>
            <a:r>
              <a:rPr lang="en-US" sz="2600" b="1" dirty="0" smtClean="0"/>
              <a:t>Metabolism &amp; Excretion</a:t>
            </a:r>
            <a:r>
              <a:rPr lang="en-US" sz="2600" dirty="0" smtClean="0"/>
              <a:t>: </a:t>
            </a:r>
            <a:r>
              <a:rPr lang="en-US" sz="2100" dirty="0" smtClean="0"/>
              <a:t>Metabolized by the liver </a:t>
            </a:r>
            <a:r>
              <a:rPr lang="en-US" sz="2100" dirty="0" smtClean="0">
                <a:solidFill>
                  <a:srgbClr val="B870B8"/>
                </a:solidFill>
              </a:rPr>
              <a:t>(CYP3A4 enzyme system) </a:t>
            </a:r>
            <a:r>
              <a:rPr lang="en-US" sz="2100" dirty="0" smtClean="0"/>
              <a:t>to an active compound that is subsequently rapidly metabolized.</a:t>
            </a:r>
          </a:p>
          <a:p>
            <a:r>
              <a:rPr lang="en-US" sz="2100" dirty="0"/>
              <a:t>Alprazolam and its metabolites are excreted primarily in the </a:t>
            </a:r>
            <a:r>
              <a:rPr lang="en-US" sz="2100" dirty="0">
                <a:hlinkClick r:id="rId3"/>
              </a:rPr>
              <a:t>urine.</a:t>
            </a:r>
            <a:endParaRPr lang="en-US" sz="2100" dirty="0"/>
          </a:p>
        </p:txBody>
      </p:sp>
      <p:sp>
        <p:nvSpPr>
          <p:cNvPr id="6" name="Content Placeholder 5"/>
          <p:cNvSpPr>
            <a:spLocks noGrp="1"/>
          </p:cNvSpPr>
          <p:nvPr>
            <p:ph sz="half" idx="16"/>
          </p:nvPr>
        </p:nvSpPr>
        <p:spPr>
          <a:xfrm>
            <a:off x="4410075" y="4169664"/>
            <a:ext cx="4284540" cy="1965960"/>
          </a:xfrm>
        </p:spPr>
        <p:txBody>
          <a:bodyPr/>
          <a:lstStyle/>
          <a:p>
            <a:r>
              <a:rPr lang="en-US" sz="2000" b="1" dirty="0" smtClean="0"/>
              <a:t>Half-life</a:t>
            </a:r>
            <a:r>
              <a:rPr lang="en-US" dirty="0" smtClean="0"/>
              <a:t>: 12-15 hours</a:t>
            </a:r>
          </a:p>
          <a:p>
            <a:pPr marL="0" indent="0">
              <a:buNone/>
            </a:pPr>
            <a:r>
              <a:rPr lang="en-US" b="1" u="sng" dirty="0" smtClean="0"/>
              <a:t>Route</a:t>
            </a:r>
            <a:r>
              <a:rPr lang="en-US" dirty="0" smtClean="0"/>
              <a:t>: PO	</a:t>
            </a:r>
            <a:r>
              <a:rPr lang="en-US" b="1" u="sng" dirty="0" smtClean="0"/>
              <a:t>Onset</a:t>
            </a:r>
            <a:r>
              <a:rPr lang="en-US" dirty="0" smtClean="0"/>
              <a:t>: 1-2 </a:t>
            </a:r>
            <a:r>
              <a:rPr lang="en-US" dirty="0" err="1" smtClean="0"/>
              <a:t>hr</a:t>
            </a:r>
            <a:endParaRPr lang="en-US" dirty="0" smtClean="0"/>
          </a:p>
          <a:p>
            <a:pPr marL="0" indent="0">
              <a:buNone/>
            </a:pPr>
            <a:r>
              <a:rPr lang="en-US" b="1" u="sng" dirty="0" smtClean="0"/>
              <a:t>Peak</a:t>
            </a:r>
            <a:r>
              <a:rPr lang="en-US" b="1" dirty="0" smtClean="0"/>
              <a:t>:</a:t>
            </a:r>
            <a:r>
              <a:rPr lang="en-US" dirty="0" smtClean="0"/>
              <a:t> 1-2 </a:t>
            </a:r>
            <a:r>
              <a:rPr lang="en-US" dirty="0" err="1" smtClean="0"/>
              <a:t>hr</a:t>
            </a:r>
            <a:r>
              <a:rPr lang="en-US" dirty="0"/>
              <a:t>	</a:t>
            </a:r>
            <a:r>
              <a:rPr lang="en-US" b="1" u="sng" dirty="0" smtClean="0"/>
              <a:t>Duration</a:t>
            </a:r>
            <a:r>
              <a:rPr lang="en-US" dirty="0" smtClean="0"/>
              <a:t>: up to 24 </a:t>
            </a:r>
            <a:r>
              <a:rPr lang="en-US" dirty="0" err="1" smtClean="0"/>
              <a:t>hr</a:t>
            </a:r>
            <a:endParaRPr lang="en-US" dirty="0" smtClean="0"/>
          </a:p>
        </p:txBody>
      </p:sp>
    </p:spTree>
    <p:extLst>
      <p:ext uri="{BB962C8B-B14F-4D97-AF65-F5344CB8AC3E}">
        <p14:creationId xmlns:p14="http://schemas.microsoft.com/office/powerpoint/2010/main" val="27927906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65" y="793753"/>
            <a:ext cx="4016633" cy="554404"/>
          </a:xfrm>
        </p:spPr>
        <p:txBody>
          <a:bodyPr>
            <a:normAutofit/>
          </a:bodyPr>
          <a:lstStyle/>
          <a:p>
            <a:r>
              <a:rPr lang="en-US" sz="2800" dirty="0" smtClean="0"/>
              <a:t>In Special Populations:</a:t>
            </a:r>
            <a:endParaRPr lang="en-US" sz="2800" dirty="0"/>
          </a:p>
        </p:txBody>
      </p:sp>
      <p:sp>
        <p:nvSpPr>
          <p:cNvPr id="3" name="Text Placeholder 2"/>
          <p:cNvSpPr>
            <a:spLocks noGrp="1"/>
          </p:cNvSpPr>
          <p:nvPr>
            <p:ph type="body" sz="half" idx="2"/>
          </p:nvPr>
        </p:nvSpPr>
        <p:spPr>
          <a:xfrm>
            <a:off x="379765" y="1348157"/>
            <a:ext cx="4016633" cy="5221457"/>
          </a:xfrm>
        </p:spPr>
        <p:txBody>
          <a:bodyPr>
            <a:normAutofit/>
          </a:bodyPr>
          <a:lstStyle/>
          <a:p>
            <a:r>
              <a:rPr lang="en-US" dirty="0"/>
              <a:t>Changes in the absorption, distribution, </a:t>
            </a:r>
            <a:r>
              <a:rPr lang="en-US" dirty="0" smtClean="0"/>
              <a:t> metabolism and excretion of benzodiazepines have been reported in a variety of disease states including alcoholism, impaired hepatic function, and impaired renal function. Changes have also been demonstrated in geriatric patients. </a:t>
            </a:r>
          </a:p>
          <a:p>
            <a:endParaRPr lang="en-US" dirty="0"/>
          </a:p>
          <a:p>
            <a:r>
              <a:rPr lang="en-US" sz="1600" b="1" dirty="0" smtClean="0"/>
              <a:t>Geriatrics</a:t>
            </a:r>
            <a:r>
              <a:rPr lang="en-US" dirty="0" smtClean="0"/>
              <a:t>: A mean half-life of  16.3 hours has been observed in health elderly subjects, as opposed to the 11.0 hour half-life in healthy adult subjects.</a:t>
            </a:r>
            <a:endParaRPr lang="en-US" dirty="0"/>
          </a:p>
          <a:p>
            <a:r>
              <a:rPr lang="en-US" sz="1600" b="1" dirty="0" smtClean="0"/>
              <a:t>Race</a:t>
            </a:r>
            <a:r>
              <a:rPr lang="en-US" dirty="0" smtClean="0"/>
              <a:t>:  Maximal concentrations and half-life of alprazolam are approximately 15% and 25% higher in Asians compared to Caucasians.</a:t>
            </a:r>
          </a:p>
          <a:p>
            <a:r>
              <a:rPr lang="en-US" sz="1600" b="1" dirty="0" err="1" smtClean="0"/>
              <a:t>Ciggarette</a:t>
            </a:r>
            <a:r>
              <a:rPr lang="en-US" sz="1600" b="1" dirty="0" smtClean="0"/>
              <a:t> Smoking</a:t>
            </a:r>
            <a:r>
              <a:rPr lang="en-US" dirty="0" smtClean="0"/>
              <a:t>: Alprazolam concentrations may be reduced by up to 50% in smokers compared to non-smokers.</a:t>
            </a:r>
          </a:p>
          <a:p>
            <a:r>
              <a:rPr lang="en-US" sz="1600" b="1" dirty="0"/>
              <a:t>Pediatrics and/or Gender</a:t>
            </a:r>
            <a:r>
              <a:rPr lang="en-US" dirty="0"/>
              <a:t>: The pharmacokinetics of  alprazolam have not been studied.</a:t>
            </a:r>
          </a:p>
          <a:p>
            <a:endParaRPr lang="en-US" dirty="0"/>
          </a:p>
        </p:txBody>
      </p:sp>
      <p:pic>
        <p:nvPicPr>
          <p:cNvPr id="7" name="Picture Placeholder 6"/>
          <p:cNvPicPr>
            <a:picLocks noGrp="1" noChangeAspect="1"/>
          </p:cNvPicPr>
          <p:nvPr>
            <p:ph type="pic" sz="quarter" idx="13"/>
          </p:nvPr>
        </p:nvPicPr>
        <p:blipFill>
          <a:blip r:embed="rId3"/>
          <a:srcRect t="2232" b="2232"/>
          <a:stretch>
            <a:fillRect/>
          </a:stretch>
        </p:blipFill>
        <p:spPr/>
      </p:pic>
      <p:pic>
        <p:nvPicPr>
          <p:cNvPr id="9" name="Picture Placeholder 8"/>
          <p:cNvPicPr>
            <a:picLocks noGrp="1" noChangeAspect="1"/>
          </p:cNvPicPr>
          <p:nvPr>
            <p:ph type="pic" sz="quarter" idx="14"/>
          </p:nvPr>
        </p:nvPicPr>
        <p:blipFill>
          <a:blip r:embed="rId4"/>
          <a:srcRect t="7034" b="7034"/>
          <a:stretch>
            <a:fillRect/>
          </a:stretch>
        </p:blipFill>
        <p:spPr/>
      </p:pic>
      <p:pic>
        <p:nvPicPr>
          <p:cNvPr id="8" name="Picture Placeholder 7"/>
          <p:cNvPicPr>
            <a:picLocks noGrp="1" noChangeAspect="1"/>
          </p:cNvPicPr>
          <p:nvPr>
            <p:ph type="pic" sz="quarter" idx="15"/>
          </p:nvPr>
        </p:nvPicPr>
        <p:blipFill>
          <a:blip r:embed="rId5"/>
          <a:srcRect l="9060" r="9060"/>
          <a:stretch>
            <a:fillRect/>
          </a:stretch>
        </p:blipFill>
        <p:spPr/>
      </p:pic>
    </p:spTree>
    <p:extLst>
      <p:ext uri="{BB962C8B-B14F-4D97-AF65-F5344CB8AC3E}">
        <p14:creationId xmlns:p14="http://schemas.microsoft.com/office/powerpoint/2010/main" val="33834505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Dosages &amp; Routes: Xanax</a:t>
            </a:r>
            <a:endParaRPr lang="en-US" sz="4800" dirty="0"/>
          </a:p>
        </p:txBody>
      </p:sp>
      <p:pic>
        <p:nvPicPr>
          <p:cNvPr id="6" name="Content Placeholder 5" descr="table.png"/>
          <p:cNvPicPr>
            <a:picLocks noGrp="1" noChangeAspect="1"/>
          </p:cNvPicPr>
          <p:nvPr>
            <p:ph sz="half" idx="15"/>
          </p:nvPr>
        </p:nvPicPr>
        <p:blipFill rotWithShape="1">
          <a:blip r:embed="rId2">
            <a:extLst>
              <a:ext uri="{28A0092B-C50C-407E-A947-70E740481C1C}">
                <a14:useLocalDpi xmlns:a14="http://schemas.microsoft.com/office/drawing/2010/main" val="0"/>
              </a:ext>
            </a:extLst>
          </a:blip>
          <a:srcRect t="-726" b="81"/>
          <a:stretch/>
        </p:blipFill>
        <p:spPr>
          <a:xfrm>
            <a:off x="127254" y="1367692"/>
            <a:ext cx="6633054" cy="5334000"/>
          </a:xfrm>
        </p:spPr>
      </p:pic>
      <p:sp>
        <p:nvSpPr>
          <p:cNvPr id="5" name="Content Placeholder 4"/>
          <p:cNvSpPr>
            <a:spLocks noGrp="1"/>
          </p:cNvSpPr>
          <p:nvPr>
            <p:ph sz="half" idx="16"/>
          </p:nvPr>
        </p:nvSpPr>
        <p:spPr>
          <a:xfrm>
            <a:off x="6760308" y="2020432"/>
            <a:ext cx="2383692" cy="4681259"/>
          </a:xfrm>
        </p:spPr>
        <p:txBody>
          <a:bodyPr>
            <a:normAutofit fontScale="85000" lnSpcReduction="20000"/>
          </a:bodyPr>
          <a:lstStyle/>
          <a:p>
            <a:pPr marL="0" indent="0">
              <a:buNone/>
            </a:pPr>
            <a:r>
              <a:rPr lang="en-US" b="1" dirty="0" smtClean="0">
                <a:solidFill>
                  <a:schemeClr val="accent1">
                    <a:lumMod val="60000"/>
                    <a:lumOff val="40000"/>
                  </a:schemeClr>
                </a:solidFill>
              </a:rPr>
              <a:t>Generic Name: Alprazolam</a:t>
            </a:r>
          </a:p>
          <a:p>
            <a:pPr marL="0" indent="0">
              <a:buNone/>
            </a:pPr>
            <a:r>
              <a:rPr lang="en-US" b="1" dirty="0" smtClean="0">
                <a:solidFill>
                  <a:schemeClr val="accent1">
                    <a:lumMod val="60000"/>
                    <a:lumOff val="40000"/>
                  </a:schemeClr>
                </a:solidFill>
              </a:rPr>
              <a:t>Dosage Form: Tablet</a:t>
            </a:r>
          </a:p>
          <a:p>
            <a:pPr marL="0" indent="0">
              <a:buNone/>
            </a:pPr>
            <a:r>
              <a:rPr lang="en-US" sz="2000" b="1" dirty="0" smtClean="0">
                <a:solidFill>
                  <a:schemeClr val="accent1">
                    <a:lumMod val="60000"/>
                    <a:lumOff val="40000"/>
                  </a:schemeClr>
                </a:solidFill>
              </a:rPr>
              <a:t>Dosage &amp; Administration</a:t>
            </a:r>
            <a:r>
              <a:rPr lang="en-US" b="1" dirty="0" smtClean="0">
                <a:solidFill>
                  <a:schemeClr val="accent1">
                    <a:lumMod val="60000"/>
                    <a:lumOff val="40000"/>
                  </a:schemeClr>
                </a:solidFill>
              </a:rPr>
              <a:t>:</a:t>
            </a:r>
          </a:p>
          <a:p>
            <a:pPr marL="0" indent="0">
              <a:buNone/>
            </a:pPr>
            <a:r>
              <a:rPr lang="en-US" b="1" dirty="0" smtClean="0">
                <a:solidFill>
                  <a:schemeClr val="accent1">
                    <a:lumMod val="60000"/>
                    <a:lumOff val="40000"/>
                  </a:schemeClr>
                </a:solidFill>
                <a:latin typeface="Courier New"/>
                <a:cs typeface="Courier New"/>
              </a:rPr>
              <a:t>Dosage </a:t>
            </a:r>
            <a:r>
              <a:rPr lang="en-US" b="1" dirty="0">
                <a:solidFill>
                  <a:schemeClr val="accent1">
                    <a:lumMod val="60000"/>
                    <a:lumOff val="40000"/>
                  </a:schemeClr>
                </a:solidFill>
                <a:latin typeface="Courier New"/>
                <a:cs typeface="Courier New"/>
              </a:rPr>
              <a:t>should be individualized for maximum beneficial effect. While the usual daily dosages given below will meet the needs of most patients, there will be some who may require higher doses. In such cases dosage should be increased cautiously to avoid adverse effects.</a:t>
            </a:r>
          </a:p>
          <a:p>
            <a:pPr marL="0" indent="0">
              <a:buNone/>
            </a:pPr>
            <a:endParaRPr lang="en-US" b="1" dirty="0">
              <a:solidFill>
                <a:schemeClr val="accent1">
                  <a:lumMod val="60000"/>
                  <a:lumOff val="40000"/>
                </a:schemeClr>
              </a:solidFill>
            </a:endParaRPr>
          </a:p>
        </p:txBody>
      </p:sp>
      <p:sp>
        <p:nvSpPr>
          <p:cNvPr id="7" name="TextBox 6"/>
          <p:cNvSpPr txBox="1"/>
          <p:nvPr/>
        </p:nvSpPr>
        <p:spPr>
          <a:xfrm>
            <a:off x="12231077" y="293076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605748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181</TotalTime>
  <Words>1302</Words>
  <Application>Microsoft Macintosh PowerPoint</Application>
  <PresentationFormat>On-screen Show (4:3)</PresentationFormat>
  <Paragraphs>153</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Advantage</vt:lpstr>
      <vt:lpstr>XANAX</vt:lpstr>
      <vt:lpstr>Table of Contents</vt:lpstr>
      <vt:lpstr>Goal: To impart critical information about the drug Xanax.</vt:lpstr>
      <vt:lpstr>Generic Names:   Alprazolam</vt:lpstr>
      <vt:lpstr>Indications:</vt:lpstr>
      <vt:lpstr>Actions:</vt:lpstr>
      <vt:lpstr>Pharmacokinetics:</vt:lpstr>
      <vt:lpstr>In Special Populations:</vt:lpstr>
      <vt:lpstr>Dosages &amp; Routes: Xanax</vt:lpstr>
      <vt:lpstr>Side Effects:</vt:lpstr>
      <vt:lpstr>Contraindications/Precautions</vt:lpstr>
      <vt:lpstr>Nursing Considerations:</vt:lpstr>
      <vt:lpstr>Implementation:</vt:lpstr>
      <vt:lpstr>Patient Teaching:</vt:lpstr>
      <vt:lpstr>SUMMARY: Xanax (alprazolam)</vt:lpstr>
      <vt:lpstr>References:</vt:lpstr>
    </vt:vector>
  </TitlesOfParts>
  <Company>Methodist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XANAX</dc:title>
  <dc:creator>Dallas Bradley</dc:creator>
  <cp:lastModifiedBy>Dallas Bradley</cp:lastModifiedBy>
  <cp:revision>16</cp:revision>
  <dcterms:created xsi:type="dcterms:W3CDTF">2014-04-18T00:54:57Z</dcterms:created>
  <dcterms:modified xsi:type="dcterms:W3CDTF">2014-04-18T03:56:03Z</dcterms:modified>
</cp:coreProperties>
</file>